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73"/>
  </p:notesMasterIdLst>
  <p:sldIdLst>
    <p:sldId id="256" r:id="rId3"/>
    <p:sldId id="368" r:id="rId4"/>
    <p:sldId id="330" r:id="rId5"/>
    <p:sldId id="369" r:id="rId6"/>
    <p:sldId id="370" r:id="rId7"/>
    <p:sldId id="371" r:id="rId8"/>
    <p:sldId id="372" r:id="rId9"/>
    <p:sldId id="373" r:id="rId10"/>
    <p:sldId id="374" r:id="rId11"/>
    <p:sldId id="375" r:id="rId12"/>
    <p:sldId id="376" r:id="rId13"/>
    <p:sldId id="377" r:id="rId14"/>
    <p:sldId id="378" r:id="rId15"/>
    <p:sldId id="379" r:id="rId16"/>
    <p:sldId id="380" r:id="rId17"/>
    <p:sldId id="381" r:id="rId18"/>
    <p:sldId id="382" r:id="rId19"/>
    <p:sldId id="383" r:id="rId20"/>
    <p:sldId id="384" r:id="rId21"/>
    <p:sldId id="385" r:id="rId22"/>
    <p:sldId id="386" r:id="rId23"/>
    <p:sldId id="387" r:id="rId24"/>
    <p:sldId id="388" r:id="rId25"/>
    <p:sldId id="389" r:id="rId26"/>
    <p:sldId id="390" r:id="rId27"/>
    <p:sldId id="391" r:id="rId28"/>
    <p:sldId id="392" r:id="rId29"/>
    <p:sldId id="393" r:id="rId30"/>
    <p:sldId id="394" r:id="rId31"/>
    <p:sldId id="395" r:id="rId32"/>
    <p:sldId id="396" r:id="rId33"/>
    <p:sldId id="397" r:id="rId34"/>
    <p:sldId id="332" r:id="rId35"/>
    <p:sldId id="333" r:id="rId36"/>
    <p:sldId id="334" r:id="rId37"/>
    <p:sldId id="335" r:id="rId38"/>
    <p:sldId id="336" r:id="rId39"/>
    <p:sldId id="337" r:id="rId40"/>
    <p:sldId id="338" r:id="rId41"/>
    <p:sldId id="339" r:id="rId42"/>
    <p:sldId id="340" r:id="rId43"/>
    <p:sldId id="341" r:id="rId44"/>
    <p:sldId id="342" r:id="rId45"/>
    <p:sldId id="343" r:id="rId46"/>
    <p:sldId id="344" r:id="rId47"/>
    <p:sldId id="345" r:id="rId48"/>
    <p:sldId id="346" r:id="rId49"/>
    <p:sldId id="347" r:id="rId50"/>
    <p:sldId id="348" r:id="rId51"/>
    <p:sldId id="349" r:id="rId52"/>
    <p:sldId id="350" r:id="rId53"/>
    <p:sldId id="351" r:id="rId54"/>
    <p:sldId id="352" r:id="rId55"/>
    <p:sldId id="353" r:id="rId56"/>
    <p:sldId id="354" r:id="rId57"/>
    <p:sldId id="355" r:id="rId58"/>
    <p:sldId id="356" r:id="rId59"/>
    <p:sldId id="357" r:id="rId60"/>
    <p:sldId id="358" r:id="rId61"/>
    <p:sldId id="359" r:id="rId62"/>
    <p:sldId id="360" r:id="rId63"/>
    <p:sldId id="361" r:id="rId64"/>
    <p:sldId id="362" r:id="rId65"/>
    <p:sldId id="363" r:id="rId66"/>
    <p:sldId id="364" r:id="rId67"/>
    <p:sldId id="365" r:id="rId68"/>
    <p:sldId id="366" r:id="rId69"/>
    <p:sldId id="367" r:id="rId70"/>
    <p:sldId id="398" r:id="rId71"/>
    <p:sldId id="399"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VO Duc An" initials="VD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616"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commentAuthors" Target="commentAuthor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26974-2A64-49E6-992D-9C67DDBF7E1F}" type="datetimeFigureOut">
              <a:rPr lang="en-US" smtClean="0"/>
              <a:t>8/31/2021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398CBE-00FD-4215-BA70-02A34CFD6237}" type="slidenum">
              <a:rPr lang="en-US" smtClean="0"/>
              <a:t>‹#›</a:t>
            </a:fld>
            <a:endParaRPr lang="en-US"/>
          </a:p>
        </p:txBody>
      </p:sp>
    </p:spTree>
    <p:extLst>
      <p:ext uri="{BB962C8B-B14F-4D97-AF65-F5344CB8AC3E}">
        <p14:creationId xmlns:p14="http://schemas.microsoft.com/office/powerpoint/2010/main" val="2319472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491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96B7DD45-C246-48F8-AE99-599C9AB9F615}" type="slidenum">
              <a:rPr lang="en-US">
                <a:latin typeface="Calibri" pitchFamily="34" charset="0"/>
              </a:rPr>
              <a:pPr fontAlgn="base">
                <a:spcBef>
                  <a:spcPct val="0"/>
                </a:spcBef>
                <a:spcAft>
                  <a:spcPct val="0"/>
                </a:spcAft>
              </a:pPr>
              <a:t>4</a:t>
            </a:fld>
            <a:endParaRPr lang="en-US">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501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43632A62-FB41-44F0-A0BC-B0F6D701200F}" type="slidenum">
              <a:rPr lang="en-US">
                <a:latin typeface="Calibri" pitchFamily="34" charset="0"/>
              </a:rPr>
              <a:pPr fontAlgn="base">
                <a:spcBef>
                  <a:spcPct val="0"/>
                </a:spcBef>
                <a:spcAft>
                  <a:spcPct val="0"/>
                </a:spcAft>
              </a:pPr>
              <a:t>6</a:t>
            </a:fld>
            <a:endParaRPr lang="en-US">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512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C155CC78-0157-436A-BACD-4530B2E5914D}" type="slidenum">
              <a:rPr lang="en-US">
                <a:latin typeface="Calibri" pitchFamily="34" charset="0"/>
              </a:rPr>
              <a:pPr fontAlgn="base">
                <a:spcBef>
                  <a:spcPct val="0"/>
                </a:spcBef>
                <a:spcAft>
                  <a:spcPct val="0"/>
                </a:spcAft>
              </a:pPr>
              <a:t>9</a:t>
            </a:fld>
            <a:endParaRPr lang="en-US">
              <a:latin typeface="Calibri"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522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4327D004-7211-436F-AA86-9E087DAF22EE}" type="slidenum">
              <a:rPr lang="en-US">
                <a:latin typeface="Calibri" pitchFamily="34" charset="0"/>
              </a:rPr>
              <a:pPr fontAlgn="base">
                <a:spcBef>
                  <a:spcPct val="0"/>
                </a:spcBef>
                <a:spcAft>
                  <a:spcPct val="0"/>
                </a:spcAft>
              </a:pPr>
              <a:t>11</a:t>
            </a:fld>
            <a:endParaRPr lang="en-US">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5325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B2600D5F-8097-46E4-8EC3-FE91ECEE7685}" type="slidenum">
              <a:rPr lang="en-US">
                <a:latin typeface="Calibri" pitchFamily="34" charset="0"/>
              </a:rPr>
              <a:pPr fontAlgn="base">
                <a:spcBef>
                  <a:spcPct val="0"/>
                </a:spcBef>
                <a:spcAft>
                  <a:spcPct val="0"/>
                </a:spcAft>
              </a:pPr>
              <a:t>12</a:t>
            </a:fld>
            <a:endParaRPr lang="en-US">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542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02D5D492-6AFD-43B2-BF28-0672EBA68F17}" type="slidenum">
              <a:rPr lang="en-US">
                <a:latin typeface="Calibri" pitchFamily="34" charset="0"/>
              </a:rPr>
              <a:pPr fontAlgn="base">
                <a:spcBef>
                  <a:spcPct val="0"/>
                </a:spcBef>
                <a:spcAft>
                  <a:spcPct val="0"/>
                </a:spcAft>
              </a:pPr>
              <a:t>19</a:t>
            </a:fld>
            <a:endParaRPr lang="en-US">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491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96B7DD45-C246-48F8-AE99-599C9AB9F615}" type="slidenum">
              <a:rPr lang="en-US">
                <a:latin typeface="Calibri" pitchFamily="34" charset="0"/>
              </a:rPr>
              <a:pPr fontAlgn="base">
                <a:spcBef>
                  <a:spcPct val="0"/>
                </a:spcBef>
                <a:spcAft>
                  <a:spcPct val="0"/>
                </a:spcAft>
              </a:pPr>
              <a:t>69</a:t>
            </a:fld>
            <a:endParaRPr lang="en-US">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
        <p:nvSpPr>
          <p:cNvPr id="491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fontAlgn="base">
              <a:spcBef>
                <a:spcPct val="0"/>
              </a:spcBef>
              <a:spcAft>
                <a:spcPct val="0"/>
              </a:spcAft>
            </a:pPr>
            <a:fld id="{96B7DD45-C246-48F8-AE99-599C9AB9F615}" type="slidenum">
              <a:rPr lang="en-US">
                <a:latin typeface="Calibri" pitchFamily="34" charset="0"/>
              </a:rPr>
              <a:pPr fontAlgn="base">
                <a:spcBef>
                  <a:spcPct val="0"/>
                </a:spcBef>
                <a:spcAft>
                  <a:spcPct val="0"/>
                </a:spcAft>
              </a:pPr>
              <a:t>70</a:t>
            </a:fld>
            <a:endParaRPr lang="en-US">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2C102-B8AE-4CC8-8DFD-907875E47A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06CCF0-B4C9-4910-B71B-BC5228E90B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7BE8D5-EACC-475F-B772-4C6E30ECC271}"/>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217793E9-AE2F-44EA-9261-CDDE0A3202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B453C0-1394-4470-9C6B-5680634C4EC3}"/>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2314668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5D5A0-D36B-42D3-8503-A08848E908F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9DE344-B2E6-4D08-8EFD-71DBF31471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4F3758-74C8-452E-83A6-2CC57BC5F423}"/>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4A0A3BFC-EC66-4779-8648-8C5557A28E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1D2088-CE38-4639-9C50-5E8FE341BD1C}"/>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1468187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6662CB-0803-47C7-B8F3-343BD63757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913163-7159-4A13-99D8-0BF55A0089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937CC0-663F-45FD-AF01-CB2762545C84}"/>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36F24968-DE40-4BED-BFBB-FACFDD8CFF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1762EC-6177-4132-ACB5-5C730475D94C}"/>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3117024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ntent page">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pPr lvl="0"/>
            <a:fld id="{86CB4B4D-7CA3-9044-876B-883B54F8677D}" type="slidenum">
              <a:t>‹#›</a:t>
            </a:fld>
            <a:endParaRPr/>
          </a:p>
        </p:txBody>
      </p:sp>
      <p:sp>
        <p:nvSpPr>
          <p:cNvPr id="12" name="Shape 12"/>
          <p:cNvSpPr>
            <a:spLocks noGrp="1"/>
          </p:cNvSpPr>
          <p:nvPr>
            <p:ph type="title"/>
          </p:nvPr>
        </p:nvSpPr>
        <p:spPr>
          <a:prstGeom prst="rect">
            <a:avLst/>
          </a:prstGeom>
        </p:spPr>
        <p:txBody>
          <a:bodyPr>
            <a:normAutofit/>
          </a:bodyPr>
          <a:lstStyle>
            <a:lvl1pPr algn="ctr">
              <a:defRPr sz="3200"/>
            </a:lvl1pPr>
          </a:lstStyle>
          <a:p>
            <a:pPr lvl="0">
              <a:defRPr sz="1800" b="0"/>
            </a:pPr>
            <a:r>
              <a:rPr sz="2700" b="1"/>
              <a:t>Title Text</a:t>
            </a:r>
          </a:p>
        </p:txBody>
      </p:sp>
      <p:sp>
        <p:nvSpPr>
          <p:cNvPr id="13" name="Shape 13"/>
          <p:cNvSpPr>
            <a:spLocks noGrp="1"/>
          </p:cNvSpPr>
          <p:nvPr>
            <p:ph type="body" idx="1"/>
          </p:nvPr>
        </p:nvSpPr>
        <p:spPr>
          <a:prstGeom prst="rect">
            <a:avLst/>
          </a:prstGeom>
        </p:spPr>
        <p:txBody>
          <a:bodyPr/>
          <a:lstStyle>
            <a:lvl2pPr marL="992566" indent="-597932"/>
            <a:lvl3pPr marL="1328548" indent="-567180"/>
            <a:lvl4pPr marL="1677132" indent="-583581"/>
            <a:lvl5pPr marL="2086118" indent="-667026"/>
          </a:lstStyle>
          <a:p>
            <a:pPr lvl="0">
              <a:defRPr sz="1800"/>
            </a:pPr>
            <a:r>
              <a:rPr sz="2000"/>
              <a:t>Body Level One</a:t>
            </a:r>
          </a:p>
          <a:p>
            <a:pPr lvl="1">
              <a:defRPr sz="1800"/>
            </a:pPr>
            <a:r>
              <a:rPr sz="2000"/>
              <a:t>Body Level Two</a:t>
            </a:r>
          </a:p>
          <a:p>
            <a:pPr lvl="2">
              <a:defRPr sz="1800"/>
            </a:pPr>
            <a:r>
              <a:rPr sz="2000"/>
              <a:t>Body Level Three</a:t>
            </a:r>
          </a:p>
          <a:p>
            <a:pPr lvl="3">
              <a:defRPr sz="1800"/>
            </a:pPr>
            <a:r>
              <a:rPr sz="2000"/>
              <a:t>Body Level Four</a:t>
            </a:r>
          </a:p>
          <a:p>
            <a:pPr lvl="4">
              <a:defRPr sz="1800"/>
            </a:pPr>
            <a:r>
              <a:rPr sz="2000"/>
              <a:t>Body Level Five</a:t>
            </a:r>
          </a:p>
        </p:txBody>
      </p:sp>
    </p:spTree>
    <p:extLst>
      <p:ext uri="{BB962C8B-B14F-4D97-AF65-F5344CB8AC3E}">
        <p14:creationId xmlns:p14="http://schemas.microsoft.com/office/powerpoint/2010/main" val="4029594365"/>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2C102-B8AE-4CC8-8DFD-907875E47A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06CCF0-B4C9-4910-B71B-BC5228E90B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7BE8D5-EACC-475F-B772-4C6E30ECC271}"/>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217793E9-AE2F-44EA-9261-CDDE0A32022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AEB453C0-1394-4470-9C6B-5680634C4EC3}"/>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26970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593C6-3D1B-460E-B901-F4BB8F0EFEF2}"/>
              </a:ext>
            </a:extLst>
          </p:cNvPr>
          <p:cNvSpPr>
            <a:spLocks noGrp="1"/>
          </p:cNvSpPr>
          <p:nvPr>
            <p:ph type="title"/>
          </p:nvPr>
        </p:nvSpPr>
        <p:spPr>
          <a:xfrm>
            <a:off x="2043484" y="365126"/>
            <a:ext cx="9310315" cy="946840"/>
          </a:xfrm>
        </p:spPr>
        <p:txBody>
          <a:bodyPr/>
          <a:lstStyle>
            <a:lvl1pPr algn="ctr">
              <a:defRPr b="1"/>
            </a:lvl1pPr>
          </a:lstStyle>
          <a:p>
            <a:r>
              <a:rPr lang="en-US"/>
              <a:t>Click to edit Master title style</a:t>
            </a:r>
          </a:p>
        </p:txBody>
      </p:sp>
      <p:sp>
        <p:nvSpPr>
          <p:cNvPr id="3" name="Content Placeholder 2">
            <a:extLst>
              <a:ext uri="{FF2B5EF4-FFF2-40B4-BE49-F238E27FC236}">
                <a16:creationId xmlns:a16="http://schemas.microsoft.com/office/drawing/2014/main" id="{AB9BE0FE-78F6-411B-A5F1-2D9DD895E4E1}"/>
              </a:ext>
            </a:extLst>
          </p:cNvPr>
          <p:cNvSpPr>
            <a:spLocks noGrp="1"/>
          </p:cNvSpPr>
          <p:nvPr>
            <p:ph idx="1"/>
          </p:nvPr>
        </p:nvSpPr>
        <p:spPr>
          <a:xfrm>
            <a:off x="572493" y="1431235"/>
            <a:ext cx="11100021" cy="48661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7351A-05B1-4209-ABD5-8A3B58E66BEF}"/>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D29372B3-9D16-415C-AFC6-5D4652E2A43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4FC96612-9E2F-40CF-99EB-6E186AFA1352}"/>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532649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184B0-B474-49DB-90DF-EA5251578B97}"/>
              </a:ext>
            </a:extLst>
          </p:cNvPr>
          <p:cNvSpPr>
            <a:spLocks noGrp="1"/>
          </p:cNvSpPr>
          <p:nvPr>
            <p:ph type="title"/>
          </p:nvPr>
        </p:nvSpPr>
        <p:spPr>
          <a:xfrm>
            <a:off x="831850" y="1709739"/>
            <a:ext cx="10515600" cy="1262062"/>
          </a:xfrm>
        </p:spPr>
        <p:txBody>
          <a:bodyPr anchor="b">
            <a:normAutofit/>
          </a:bodyPr>
          <a:lstStyle>
            <a:lvl1pPr>
              <a:defRPr sz="4800" b="1"/>
            </a:lvl1pPr>
          </a:lstStyle>
          <a:p>
            <a:r>
              <a:rPr lang="en-US"/>
              <a:t>Click to edit Master title style</a:t>
            </a:r>
          </a:p>
        </p:txBody>
      </p:sp>
      <p:sp>
        <p:nvSpPr>
          <p:cNvPr id="4" name="Date Placeholder 3">
            <a:extLst>
              <a:ext uri="{FF2B5EF4-FFF2-40B4-BE49-F238E27FC236}">
                <a16:creationId xmlns:a16="http://schemas.microsoft.com/office/drawing/2014/main" id="{0E6464CF-570F-4361-9C22-BC3CA88D148C}"/>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E58B62D1-8837-45F2-8787-A2B9AB185F8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68E02877-DE60-4015-8FCF-892ACE36AA54}"/>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grpSp>
        <p:nvGrpSpPr>
          <p:cNvPr id="7" name="Group 24"/>
          <p:cNvGrpSpPr/>
          <p:nvPr userDrawn="1"/>
        </p:nvGrpSpPr>
        <p:grpSpPr>
          <a:xfrm>
            <a:off x="790786" y="3023729"/>
            <a:ext cx="10588414" cy="139983"/>
            <a:chOff x="0" y="0"/>
            <a:chExt cx="11982027" cy="139982"/>
          </a:xfrm>
          <a:solidFill>
            <a:srgbClr val="FFC000"/>
          </a:solidFill>
        </p:grpSpPr>
        <p:sp>
          <p:nvSpPr>
            <p:cNvPr id="8" name="Shape 22"/>
            <p:cNvSpPr/>
            <p:nvPr/>
          </p:nvSpPr>
          <p:spPr>
            <a:xfrm>
              <a:off x="-1" y="0"/>
              <a:ext cx="7404894" cy="139983"/>
            </a:xfrm>
            <a:prstGeom prst="rect">
              <a:avLst/>
            </a:prstGeom>
            <a:grpFill/>
            <a:ln w="12700" cap="flat">
              <a:solidFill>
                <a:srgbClr val="FFC000"/>
              </a:solidFill>
              <a:miter lim="400000"/>
            </a:ln>
            <a:effectLst/>
          </p:spPr>
          <p:txBody>
            <a:bodyPr wrap="square" lIns="65023" tIns="65023" rIns="65023" bIns="65023" numCol="1" anchor="t">
              <a:noAutofit/>
            </a:bodyPr>
            <a:lstStyle/>
            <a:p>
              <a:pPr>
                <a:defRPr sz="2400">
                  <a:uFillTx/>
                  <a:latin typeface="Times New Roman"/>
                  <a:ea typeface="Times New Roman"/>
                  <a:cs typeface="Times New Roman"/>
                  <a:sym typeface="Times New Roman"/>
                </a:defRPr>
              </a:pPr>
              <a:endParaRPr sz="2400">
                <a:solidFill>
                  <a:prstClr val="black"/>
                </a:solidFill>
                <a:latin typeface="Times New Roman"/>
                <a:ea typeface="Times New Roman"/>
                <a:cs typeface="Times New Roman"/>
                <a:sym typeface="Times New Roman"/>
              </a:endParaRPr>
            </a:p>
          </p:txBody>
        </p:sp>
        <p:sp>
          <p:nvSpPr>
            <p:cNvPr id="9" name="Shape 23"/>
            <p:cNvSpPr/>
            <p:nvPr/>
          </p:nvSpPr>
          <p:spPr>
            <a:xfrm>
              <a:off x="0" y="0"/>
              <a:ext cx="11982027" cy="1"/>
            </a:xfrm>
            <a:prstGeom prst="line">
              <a:avLst/>
            </a:prstGeom>
            <a:grpFill/>
            <a:ln w="12700" cap="flat">
              <a:solidFill>
                <a:srgbClr val="FFC000"/>
              </a:solidFill>
              <a:prstDash val="solid"/>
              <a:round/>
            </a:ln>
            <a:effectLst/>
          </p:spPr>
          <p:txBody>
            <a:bodyPr wrap="square" lIns="65023" tIns="65023" rIns="65023" bIns="65023" numCol="1" anchor="t">
              <a:noAutofit/>
            </a:bodyPr>
            <a:lstStyle/>
            <a:p>
              <a:pPr defTabSz="457200">
                <a:defRPr sz="1600">
                  <a:uFillTx/>
                  <a:latin typeface="Helvetica"/>
                  <a:ea typeface="Helvetica"/>
                  <a:cs typeface="Helvetica"/>
                  <a:sym typeface="Helvetica"/>
                </a:defRPr>
              </a:pPr>
              <a:endParaRPr sz="1600">
                <a:solidFill>
                  <a:prstClr val="black"/>
                </a:solidFill>
                <a:latin typeface="Helvetica"/>
                <a:ea typeface="Helvetica"/>
                <a:cs typeface="Helvetica"/>
                <a:sym typeface="Helvetica"/>
              </a:endParaRPr>
            </a:p>
          </p:txBody>
        </p:sp>
      </p:grpSp>
      <p:sp>
        <p:nvSpPr>
          <p:cNvPr id="10" name="Content Placeholder 2">
            <a:extLst>
              <a:ext uri="{FF2B5EF4-FFF2-40B4-BE49-F238E27FC236}">
                <a16:creationId xmlns:a16="http://schemas.microsoft.com/office/drawing/2014/main" id="{AB9BE0FE-78F6-411B-A5F1-2D9DD895E4E1}"/>
              </a:ext>
            </a:extLst>
          </p:cNvPr>
          <p:cNvSpPr>
            <a:spLocks noGrp="1"/>
          </p:cNvSpPr>
          <p:nvPr>
            <p:ph idx="1"/>
          </p:nvPr>
        </p:nvSpPr>
        <p:spPr>
          <a:xfrm>
            <a:off x="790785" y="3492499"/>
            <a:ext cx="10588415" cy="28049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671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8C28F-0E26-4450-B5E9-87FEB7BDC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A839B7-197F-4E24-9034-3FAB490EBD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4A0A18-C706-495C-B58F-7AF0D336D6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573B90-884B-4A9F-A8FA-7F1E17F9DBD1}"/>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488F9F5E-BDB1-45F3-BCE2-76B6520C3BC4}"/>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D884A89C-CCFA-45DE-98FF-AD7815AB8397}"/>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978341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480A-21EF-4CFF-9025-CCD9FA4E3840}"/>
              </a:ext>
            </a:extLst>
          </p:cNvPr>
          <p:cNvSpPr>
            <a:spLocks noGrp="1"/>
          </p:cNvSpPr>
          <p:nvPr>
            <p:ph type="title"/>
          </p:nvPr>
        </p:nvSpPr>
        <p:spPr>
          <a:xfrm>
            <a:off x="2059536" y="365125"/>
            <a:ext cx="9295852" cy="95947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58E34F7-5664-4D9D-945D-F455A3DFE8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230B20-378D-4F09-8BF3-DEC4AF8599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6BB53C-6E2D-4274-9D7E-A670158CB3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67D38A-88C4-4F01-BFB9-D94E541EC2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9B471D-3ADB-4293-9A4B-67CF34A75DFE}"/>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F3774760-CCCB-42BA-9A1B-D8E7D8A947CF}"/>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183038AC-F431-4B77-9D3B-926E6AB6988E}"/>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75740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AF7B9-53C0-4585-9B89-2FBA7B701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201745-3FA6-4569-A489-EF0EA162A557}"/>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7CBFEA74-BC5E-4B0B-835D-E657A873B580}"/>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BFD1EE18-4D1C-4701-8BBA-0169DC7CC463}"/>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758720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9FDDA1-6ACB-4F4D-B161-8B6F5641054C}"/>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57317F60-55C3-4BB3-BDEB-861CA8251C85}"/>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F1E89CA0-249C-4A75-A3B7-DBDE4463B167}"/>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2114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593C6-3D1B-460E-B901-F4BB8F0EFEF2}"/>
              </a:ext>
            </a:extLst>
          </p:cNvPr>
          <p:cNvSpPr>
            <a:spLocks noGrp="1"/>
          </p:cNvSpPr>
          <p:nvPr>
            <p:ph type="title"/>
          </p:nvPr>
        </p:nvSpPr>
        <p:spPr>
          <a:xfrm>
            <a:off x="2043484" y="365126"/>
            <a:ext cx="9310315" cy="946840"/>
          </a:xfrm>
        </p:spPr>
        <p:txBody>
          <a:bodyPr/>
          <a:lstStyle>
            <a:lvl1pPr algn="ctr">
              <a:defRPr b="1"/>
            </a:lvl1pPr>
          </a:lstStyle>
          <a:p>
            <a:r>
              <a:rPr lang="en-US"/>
              <a:t>Click to edit Master title style</a:t>
            </a:r>
          </a:p>
        </p:txBody>
      </p:sp>
      <p:sp>
        <p:nvSpPr>
          <p:cNvPr id="3" name="Content Placeholder 2">
            <a:extLst>
              <a:ext uri="{FF2B5EF4-FFF2-40B4-BE49-F238E27FC236}">
                <a16:creationId xmlns:a16="http://schemas.microsoft.com/office/drawing/2014/main" id="{AB9BE0FE-78F6-411B-A5F1-2D9DD895E4E1}"/>
              </a:ext>
            </a:extLst>
          </p:cNvPr>
          <p:cNvSpPr>
            <a:spLocks noGrp="1"/>
          </p:cNvSpPr>
          <p:nvPr>
            <p:ph idx="1"/>
          </p:nvPr>
        </p:nvSpPr>
        <p:spPr>
          <a:xfrm>
            <a:off x="572493" y="1431235"/>
            <a:ext cx="11100021" cy="48661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7351A-05B1-4209-ABD5-8A3B58E66BEF}"/>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D29372B3-9D16-415C-AFC6-5D4652E2A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96612-9E2F-40CF-99EB-6E186AFA1352}"/>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28254176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4949C-EB4F-4ACF-8ADE-56A8C29C7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126C2B-8498-44CE-B005-71433DDBB6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0CAAFC-D17E-4850-87AB-4B0A70BF44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0FB378-A528-4D34-A3DA-9AAD4037616B}"/>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3BE1E530-6145-4EB0-B9A0-4C5FC5E73552}"/>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2F277388-E30C-4DA3-B6CF-2F6706424C68}"/>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269207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74CB1-3943-4F0E-9F85-C3E76CA810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3E7326-9859-4138-A3F6-5A4E1D605F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411D02-CB68-43D9-85FC-185924DA2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D51B13-BF22-4142-BD28-F2F7C6142ECF}"/>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29197E58-C0D2-4770-BF0F-B8560F934F61}"/>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2179F60B-0CBB-4728-801E-BBB606D2C381}"/>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500903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5D5A0-D36B-42D3-8503-A08848E908F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9DE344-B2E6-4D08-8EFD-71DBF31471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4F3758-74C8-452E-83A6-2CC57BC5F423}"/>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A0A3BFC-EC66-4779-8648-8C5557A28E3A}"/>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111D2088-CE38-4639-9C50-5E8FE341BD1C}"/>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303551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6662CB-0803-47C7-B8F3-343BD63757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913163-7159-4A13-99D8-0BF55A0089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937CC0-663F-45FD-AF01-CB2762545C84}"/>
              </a:ext>
            </a:extLst>
          </p:cNvPr>
          <p:cNvSpPr>
            <a:spLocks noGrp="1"/>
          </p:cNvSpPr>
          <p:nvPr>
            <p:ph type="dt" sz="half" idx="10"/>
          </p:nvPr>
        </p:nvSpPr>
        <p:spPr/>
        <p:txBody>
          <a:body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6F24968-DE40-4BED-BFBB-FACFDD8CFFD6}"/>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C1762EC-6177-4132-ACB5-5C730475D94C}"/>
              </a:ext>
            </a:extLst>
          </p:cNvPr>
          <p:cNvSpPr>
            <a:spLocks noGrp="1"/>
          </p:cNvSpPr>
          <p:nvPr>
            <p:ph type="sldNum" sz="quarter" idx="12"/>
          </p:nvPr>
        </p:nvSpPr>
        <p:spPr/>
        <p:txBody>
          <a:body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847179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Content page">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fld id="{86CB4B4D-7CA3-9044-876B-883B54F8677D}" type="slidenum">
              <a:rPr>
                <a:solidFill>
                  <a:prstClr val="black">
                    <a:tint val="75000"/>
                  </a:prstClr>
                </a:solidFill>
              </a:rPr>
              <a:pPr/>
              <a:t>‹#›</a:t>
            </a:fld>
            <a:endParaRPr>
              <a:solidFill>
                <a:prstClr val="black">
                  <a:tint val="75000"/>
                </a:prstClr>
              </a:solidFill>
            </a:endParaRPr>
          </a:p>
        </p:txBody>
      </p:sp>
      <p:sp>
        <p:nvSpPr>
          <p:cNvPr id="12" name="Shape 12"/>
          <p:cNvSpPr>
            <a:spLocks noGrp="1"/>
          </p:cNvSpPr>
          <p:nvPr>
            <p:ph type="title"/>
          </p:nvPr>
        </p:nvSpPr>
        <p:spPr>
          <a:prstGeom prst="rect">
            <a:avLst/>
          </a:prstGeom>
        </p:spPr>
        <p:txBody>
          <a:bodyPr>
            <a:normAutofit/>
          </a:bodyPr>
          <a:lstStyle>
            <a:lvl1pPr algn="ctr">
              <a:defRPr sz="3200"/>
            </a:lvl1pPr>
          </a:lstStyle>
          <a:p>
            <a:pPr lvl="0">
              <a:defRPr sz="1800" b="0"/>
            </a:pPr>
            <a:r>
              <a:rPr sz="2700" b="1"/>
              <a:t>Title Text</a:t>
            </a:r>
          </a:p>
        </p:txBody>
      </p:sp>
      <p:sp>
        <p:nvSpPr>
          <p:cNvPr id="13" name="Shape 13"/>
          <p:cNvSpPr>
            <a:spLocks noGrp="1"/>
          </p:cNvSpPr>
          <p:nvPr>
            <p:ph type="body" idx="1"/>
          </p:nvPr>
        </p:nvSpPr>
        <p:spPr>
          <a:prstGeom prst="rect">
            <a:avLst/>
          </a:prstGeom>
        </p:spPr>
        <p:txBody>
          <a:bodyPr/>
          <a:lstStyle>
            <a:lvl2pPr marL="992566" indent="-597932"/>
            <a:lvl3pPr marL="1328548" indent="-567180"/>
            <a:lvl4pPr marL="1677132" indent="-583581"/>
            <a:lvl5pPr marL="2086118" indent="-667026"/>
          </a:lstStyle>
          <a:p>
            <a:pPr lvl="0">
              <a:defRPr sz="1800"/>
            </a:pPr>
            <a:r>
              <a:rPr sz="2000"/>
              <a:t>Body Level One</a:t>
            </a:r>
          </a:p>
          <a:p>
            <a:pPr lvl="1">
              <a:defRPr sz="1800"/>
            </a:pPr>
            <a:r>
              <a:rPr sz="2000"/>
              <a:t>Body Level Two</a:t>
            </a:r>
          </a:p>
          <a:p>
            <a:pPr lvl="2">
              <a:defRPr sz="1800"/>
            </a:pPr>
            <a:r>
              <a:rPr sz="2000"/>
              <a:t>Body Level Three</a:t>
            </a:r>
          </a:p>
          <a:p>
            <a:pPr lvl="3">
              <a:defRPr sz="1800"/>
            </a:pPr>
            <a:r>
              <a:rPr sz="2000"/>
              <a:t>Body Level Four</a:t>
            </a:r>
          </a:p>
          <a:p>
            <a:pPr lvl="4">
              <a:defRPr sz="1800"/>
            </a:pPr>
            <a:r>
              <a:rPr sz="2000"/>
              <a:t>Body Level Five</a:t>
            </a:r>
          </a:p>
        </p:txBody>
      </p:sp>
    </p:spTree>
    <p:extLst>
      <p:ext uri="{BB962C8B-B14F-4D97-AF65-F5344CB8AC3E}">
        <p14:creationId xmlns:p14="http://schemas.microsoft.com/office/powerpoint/2010/main" val="19194809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184B0-B474-49DB-90DF-EA5251578B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1C19F0-1FB7-4AE0-896E-2777B6C627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6464CF-570F-4361-9C22-BC3CA88D148C}"/>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E58B62D1-8837-45F2-8787-A2B9AB185F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E02877-DE60-4015-8FCF-892ACE36AA54}"/>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1140619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8C28F-0E26-4450-B5E9-87FEB7BDC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A839B7-197F-4E24-9034-3FAB490EBD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4A0A18-C706-495C-B58F-7AF0D336D6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573B90-884B-4A9F-A8FA-7F1E17F9DBD1}"/>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6" name="Footer Placeholder 5">
            <a:extLst>
              <a:ext uri="{FF2B5EF4-FFF2-40B4-BE49-F238E27FC236}">
                <a16:creationId xmlns:a16="http://schemas.microsoft.com/office/drawing/2014/main" id="{488F9F5E-BDB1-45F3-BCE2-76B6520C3B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84A89C-CCFA-45DE-98FF-AD7815AB8397}"/>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3319425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480A-21EF-4CFF-9025-CCD9FA4E3840}"/>
              </a:ext>
            </a:extLst>
          </p:cNvPr>
          <p:cNvSpPr>
            <a:spLocks noGrp="1"/>
          </p:cNvSpPr>
          <p:nvPr>
            <p:ph type="title"/>
          </p:nvPr>
        </p:nvSpPr>
        <p:spPr>
          <a:xfrm>
            <a:off x="2059536" y="365125"/>
            <a:ext cx="9295852" cy="95947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58E34F7-5664-4D9D-945D-F455A3DFE8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230B20-378D-4F09-8BF3-DEC4AF8599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6BB53C-6E2D-4274-9D7E-A670158CB3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67D38A-88C4-4F01-BFB9-D94E541EC2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9B471D-3ADB-4293-9A4B-67CF34A75DFE}"/>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8" name="Footer Placeholder 7">
            <a:extLst>
              <a:ext uri="{FF2B5EF4-FFF2-40B4-BE49-F238E27FC236}">
                <a16:creationId xmlns:a16="http://schemas.microsoft.com/office/drawing/2014/main" id="{F3774760-CCCB-42BA-9A1B-D8E7D8A947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3038AC-F431-4B77-9D3B-926E6AB6988E}"/>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3794086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AF7B9-53C0-4585-9B89-2FBA7B701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201745-3FA6-4569-A489-EF0EA162A557}"/>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4" name="Footer Placeholder 3">
            <a:extLst>
              <a:ext uri="{FF2B5EF4-FFF2-40B4-BE49-F238E27FC236}">
                <a16:creationId xmlns:a16="http://schemas.microsoft.com/office/drawing/2014/main" id="{7CBFEA74-BC5E-4B0B-835D-E657A873B58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D1EE18-4D1C-4701-8BBA-0169DC7CC463}"/>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575841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9FDDA1-6ACB-4F4D-B161-8B6F5641054C}"/>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3" name="Footer Placeholder 2">
            <a:extLst>
              <a:ext uri="{FF2B5EF4-FFF2-40B4-BE49-F238E27FC236}">
                <a16:creationId xmlns:a16="http://schemas.microsoft.com/office/drawing/2014/main" id="{57317F60-55C3-4BB3-BDEB-861CA8251C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E89CA0-249C-4A75-A3B7-DBDE4463B167}"/>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2936270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4949C-EB4F-4ACF-8ADE-56A8C29C7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126C2B-8498-44CE-B005-71433DDBB6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0CAAFC-D17E-4850-87AB-4B0A70BF44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0FB378-A528-4D34-A3DA-9AAD4037616B}"/>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6" name="Footer Placeholder 5">
            <a:extLst>
              <a:ext uri="{FF2B5EF4-FFF2-40B4-BE49-F238E27FC236}">
                <a16:creationId xmlns:a16="http://schemas.microsoft.com/office/drawing/2014/main" id="{3BE1E530-6145-4EB0-B9A0-4C5FC5E735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277388-E30C-4DA3-B6CF-2F6706424C68}"/>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7788268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74CB1-3943-4F0E-9F85-C3E76CA810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3E7326-9859-4138-A3F6-5A4E1D605F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411D02-CB68-43D9-85FC-185924DA2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D51B13-BF22-4142-BD28-F2F7C6142ECF}"/>
              </a:ext>
            </a:extLst>
          </p:cNvPr>
          <p:cNvSpPr>
            <a:spLocks noGrp="1"/>
          </p:cNvSpPr>
          <p:nvPr>
            <p:ph type="dt" sz="half" idx="10"/>
          </p:nvPr>
        </p:nvSpPr>
        <p:spPr/>
        <p:txBody>
          <a:bodyPr/>
          <a:lstStyle/>
          <a:p>
            <a:fld id="{084A6D4B-7653-4E0B-8F57-D38CF83377BB}" type="datetimeFigureOut">
              <a:rPr lang="en-US" smtClean="0"/>
              <a:t>8/31/2021</a:t>
            </a:fld>
            <a:endParaRPr lang="en-US"/>
          </a:p>
        </p:txBody>
      </p:sp>
      <p:sp>
        <p:nvSpPr>
          <p:cNvPr id="6" name="Footer Placeholder 5">
            <a:extLst>
              <a:ext uri="{FF2B5EF4-FFF2-40B4-BE49-F238E27FC236}">
                <a16:creationId xmlns:a16="http://schemas.microsoft.com/office/drawing/2014/main" id="{29197E58-C0D2-4770-BF0F-B8560F934F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79F60B-0CBB-4728-801E-BBB606D2C381}"/>
              </a:ext>
            </a:extLst>
          </p:cNvPr>
          <p:cNvSpPr>
            <a:spLocks noGrp="1"/>
          </p:cNvSpPr>
          <p:nvPr>
            <p:ph type="sldNum" sz="quarter" idx="12"/>
          </p:nvPr>
        </p:nvSpPr>
        <p:spPr/>
        <p:txBody>
          <a:bodyPr/>
          <a:lstStyle/>
          <a:p>
            <a:fld id="{4AAB023F-0D85-424A-AD30-ACA224193313}" type="slidenum">
              <a:rPr lang="en-US" smtClean="0"/>
              <a:t>‹#›</a:t>
            </a:fld>
            <a:endParaRPr lang="en-US"/>
          </a:p>
        </p:txBody>
      </p:sp>
    </p:spTree>
    <p:extLst>
      <p:ext uri="{BB962C8B-B14F-4D97-AF65-F5344CB8AC3E}">
        <p14:creationId xmlns:p14="http://schemas.microsoft.com/office/powerpoint/2010/main" val="99707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D6C713-6B5B-4652-B919-0C9C326BA8FB}"/>
              </a:ext>
            </a:extLst>
          </p:cNvPr>
          <p:cNvSpPr>
            <a:spLocks noGrp="1"/>
          </p:cNvSpPr>
          <p:nvPr>
            <p:ph type="title"/>
          </p:nvPr>
        </p:nvSpPr>
        <p:spPr>
          <a:xfrm>
            <a:off x="2043484" y="365126"/>
            <a:ext cx="9310315" cy="93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03E2E6-5E74-4663-AD70-D00426D6A4CF}"/>
              </a:ext>
            </a:extLst>
          </p:cNvPr>
          <p:cNvSpPr>
            <a:spLocks noGrp="1"/>
          </p:cNvSpPr>
          <p:nvPr>
            <p:ph type="body" idx="1"/>
          </p:nvPr>
        </p:nvSpPr>
        <p:spPr>
          <a:xfrm>
            <a:off x="564543" y="1447137"/>
            <a:ext cx="10789257" cy="472982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27BD6-A005-4E4E-8C32-0E1B6CC0CD1A}"/>
              </a:ext>
            </a:extLst>
          </p:cNvPr>
          <p:cNvSpPr>
            <a:spLocks noGrp="1"/>
          </p:cNvSpPr>
          <p:nvPr>
            <p:ph type="dt" sz="half" idx="2"/>
          </p:nvPr>
        </p:nvSpPr>
        <p:spPr>
          <a:xfrm>
            <a:off x="2050990" y="6520441"/>
            <a:ext cx="1530409" cy="346316"/>
          </a:xfrm>
          <a:prstGeom prst="rect">
            <a:avLst/>
          </a:prstGeom>
        </p:spPr>
        <p:txBody>
          <a:bodyPr vert="horz" lIns="91440" tIns="45720" rIns="91440" bIns="45720" rtlCol="0" anchor="ctr"/>
          <a:lstStyle>
            <a:lvl1pPr algn="l">
              <a:defRPr sz="1200">
                <a:solidFill>
                  <a:schemeClr val="tx1">
                    <a:tint val="75000"/>
                  </a:schemeClr>
                </a:solidFill>
              </a:defRPr>
            </a:lvl1pPr>
          </a:lstStyle>
          <a:p>
            <a:fld id="{084A6D4B-7653-4E0B-8F57-D38CF83377BB}" type="datetimeFigureOut">
              <a:rPr lang="en-US" smtClean="0"/>
              <a:t>8/31/2021</a:t>
            </a:fld>
            <a:endParaRPr lang="en-US"/>
          </a:p>
        </p:txBody>
      </p:sp>
      <p:sp>
        <p:nvSpPr>
          <p:cNvPr id="5" name="Footer Placeholder 4">
            <a:extLst>
              <a:ext uri="{FF2B5EF4-FFF2-40B4-BE49-F238E27FC236}">
                <a16:creationId xmlns:a16="http://schemas.microsoft.com/office/drawing/2014/main" id="{ED2D051F-F1D7-4D05-9D06-0B2E7BC10237}"/>
              </a:ext>
            </a:extLst>
          </p:cNvPr>
          <p:cNvSpPr>
            <a:spLocks noGrp="1"/>
          </p:cNvSpPr>
          <p:nvPr>
            <p:ph type="ftr" sz="quarter" idx="3"/>
          </p:nvPr>
        </p:nvSpPr>
        <p:spPr>
          <a:xfrm>
            <a:off x="4038600" y="6528987"/>
            <a:ext cx="4114800" cy="32922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91EC13-E05F-4BCF-8EC0-B2CDC677738E}"/>
              </a:ext>
            </a:extLst>
          </p:cNvPr>
          <p:cNvSpPr>
            <a:spLocks noGrp="1"/>
          </p:cNvSpPr>
          <p:nvPr>
            <p:ph type="sldNum" sz="quarter" idx="4"/>
          </p:nvPr>
        </p:nvSpPr>
        <p:spPr>
          <a:xfrm>
            <a:off x="8610600" y="6528987"/>
            <a:ext cx="2743200" cy="329224"/>
          </a:xfrm>
          <a:prstGeom prst="rect">
            <a:avLst/>
          </a:prstGeom>
        </p:spPr>
        <p:txBody>
          <a:bodyPr vert="horz" lIns="91440" tIns="45720" rIns="91440" bIns="45720" rtlCol="0" anchor="ctr"/>
          <a:lstStyle>
            <a:lvl1pPr algn="r">
              <a:defRPr sz="1200">
                <a:solidFill>
                  <a:schemeClr val="tx1">
                    <a:tint val="75000"/>
                  </a:schemeClr>
                </a:solidFill>
              </a:defRPr>
            </a:lvl1pPr>
          </a:lstStyle>
          <a:p>
            <a:fld id="{4AAB023F-0D85-424A-AD30-ACA224193313}" type="slidenum">
              <a:rPr lang="en-US" smtClean="0"/>
              <a:t>‹#›</a:t>
            </a:fld>
            <a:endParaRPr lang="en-US"/>
          </a:p>
        </p:txBody>
      </p:sp>
    </p:spTree>
    <p:extLst>
      <p:ext uri="{BB962C8B-B14F-4D97-AF65-F5344CB8AC3E}">
        <p14:creationId xmlns:p14="http://schemas.microsoft.com/office/powerpoint/2010/main" val="40600273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D6C713-6B5B-4652-B919-0C9C326BA8FB}"/>
              </a:ext>
            </a:extLst>
          </p:cNvPr>
          <p:cNvSpPr>
            <a:spLocks noGrp="1"/>
          </p:cNvSpPr>
          <p:nvPr>
            <p:ph type="title"/>
          </p:nvPr>
        </p:nvSpPr>
        <p:spPr>
          <a:xfrm>
            <a:off x="2043484" y="365126"/>
            <a:ext cx="9310315" cy="93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03E2E6-5E74-4663-AD70-D00426D6A4CF}"/>
              </a:ext>
            </a:extLst>
          </p:cNvPr>
          <p:cNvSpPr>
            <a:spLocks noGrp="1"/>
          </p:cNvSpPr>
          <p:nvPr>
            <p:ph type="body" idx="1"/>
          </p:nvPr>
        </p:nvSpPr>
        <p:spPr>
          <a:xfrm>
            <a:off x="564543" y="1447137"/>
            <a:ext cx="10789257" cy="472982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27BD6-A005-4E4E-8C32-0E1B6CC0CD1A}"/>
              </a:ext>
            </a:extLst>
          </p:cNvPr>
          <p:cNvSpPr>
            <a:spLocks noGrp="1"/>
          </p:cNvSpPr>
          <p:nvPr>
            <p:ph type="dt" sz="half" idx="2"/>
          </p:nvPr>
        </p:nvSpPr>
        <p:spPr>
          <a:xfrm>
            <a:off x="2050990" y="6520441"/>
            <a:ext cx="1530409" cy="346316"/>
          </a:xfrm>
          <a:prstGeom prst="rect">
            <a:avLst/>
          </a:prstGeom>
        </p:spPr>
        <p:txBody>
          <a:bodyPr vert="horz" lIns="91440" tIns="45720" rIns="91440" bIns="45720" rtlCol="0" anchor="ctr"/>
          <a:lstStyle>
            <a:lvl1pPr algn="l">
              <a:defRPr sz="1200">
                <a:solidFill>
                  <a:schemeClr val="tx1">
                    <a:tint val="75000"/>
                  </a:schemeClr>
                </a:solidFill>
              </a:defRPr>
            </a:lvl1pPr>
          </a:lstStyle>
          <a:p>
            <a:fld id="{084A6D4B-7653-4E0B-8F57-D38CF83377BB}" type="datetimeFigureOut">
              <a:rPr lang="en-US" smtClean="0">
                <a:solidFill>
                  <a:prstClr val="black">
                    <a:tint val="75000"/>
                  </a:prstClr>
                </a:solidFill>
              </a:rPr>
              <a:pPr/>
              <a:t>8/31/2021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ED2D051F-F1D7-4D05-9D06-0B2E7BC10237}"/>
              </a:ext>
            </a:extLst>
          </p:cNvPr>
          <p:cNvSpPr>
            <a:spLocks noGrp="1"/>
          </p:cNvSpPr>
          <p:nvPr>
            <p:ph type="ftr" sz="quarter" idx="3"/>
          </p:nvPr>
        </p:nvSpPr>
        <p:spPr>
          <a:xfrm>
            <a:off x="4038600" y="6528987"/>
            <a:ext cx="4114800" cy="32922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A191EC13-E05F-4BCF-8EC0-B2CDC677738E}"/>
              </a:ext>
            </a:extLst>
          </p:cNvPr>
          <p:cNvSpPr>
            <a:spLocks noGrp="1"/>
          </p:cNvSpPr>
          <p:nvPr>
            <p:ph type="sldNum" sz="quarter" idx="4"/>
          </p:nvPr>
        </p:nvSpPr>
        <p:spPr>
          <a:xfrm>
            <a:off x="8610600" y="6528987"/>
            <a:ext cx="2743200" cy="329224"/>
          </a:xfrm>
          <a:prstGeom prst="rect">
            <a:avLst/>
          </a:prstGeom>
        </p:spPr>
        <p:txBody>
          <a:bodyPr vert="horz" lIns="91440" tIns="45720" rIns="91440" bIns="45720" rtlCol="0" anchor="ctr"/>
          <a:lstStyle>
            <a:lvl1pPr algn="r">
              <a:defRPr sz="1200">
                <a:solidFill>
                  <a:schemeClr val="tx1">
                    <a:tint val="75000"/>
                  </a:schemeClr>
                </a:solidFill>
              </a:defRPr>
            </a:lvl1pPr>
          </a:lstStyle>
          <a:p>
            <a:fld id="{4AAB023F-0D85-424A-AD30-ACA22419331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682528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286FF-B124-458F-B57B-2B1D24945A8B}"/>
              </a:ext>
            </a:extLst>
          </p:cNvPr>
          <p:cNvSpPr>
            <a:spLocks noGrp="1"/>
          </p:cNvSpPr>
          <p:nvPr>
            <p:ph type="ctrTitle"/>
          </p:nvPr>
        </p:nvSpPr>
        <p:spPr/>
        <p:txBody>
          <a:bodyPr>
            <a:normAutofit/>
          </a:bodyPr>
          <a:lstStyle/>
          <a:p>
            <a:r>
              <a:rPr lang="en-US" sz="7200" b="1"/>
              <a:t>SYSTEMS</a:t>
            </a:r>
            <a:br>
              <a:rPr lang="en-US" sz="7200" b="1"/>
            </a:br>
            <a:r>
              <a:rPr lang="en-US" sz="7200" b="1"/>
              <a:t>ANALYSIS AND DESIGN</a:t>
            </a:r>
          </a:p>
        </p:txBody>
      </p:sp>
      <p:sp>
        <p:nvSpPr>
          <p:cNvPr id="5" name="Subtitle 2">
            <a:extLst>
              <a:ext uri="{FF2B5EF4-FFF2-40B4-BE49-F238E27FC236}">
                <a16:creationId xmlns:a16="http://schemas.microsoft.com/office/drawing/2014/main" id="{5B71ED79-E603-4351-A7EB-B158BDF0BA05}"/>
              </a:ext>
            </a:extLst>
          </p:cNvPr>
          <p:cNvSpPr txBox="1">
            <a:spLocks/>
          </p:cNvSpPr>
          <p:nvPr/>
        </p:nvSpPr>
        <p:spPr>
          <a:xfrm>
            <a:off x="863600" y="3856038"/>
            <a:ext cx="104775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00000"/>
              </a:lnSpc>
            </a:pPr>
            <a:r>
              <a:rPr lang="vi-VN" b="1"/>
              <a:t>Nguy</a:t>
            </a:r>
            <a:r>
              <a:rPr lang="en-US" b="1"/>
              <a:t>e</a:t>
            </a:r>
            <a:r>
              <a:rPr lang="vi-VN" b="1"/>
              <a:t>n Thanh B</a:t>
            </a:r>
            <a:r>
              <a:rPr lang="en-US" b="1"/>
              <a:t>i</a:t>
            </a:r>
            <a:r>
              <a:rPr lang="vi-VN" b="1"/>
              <a:t>nh, Nguy</a:t>
            </a:r>
            <a:r>
              <a:rPr lang="en-US" b="1"/>
              <a:t>e</a:t>
            </a:r>
            <a:r>
              <a:rPr lang="vi-VN" b="1"/>
              <a:t>n Quang V</a:t>
            </a:r>
            <a:r>
              <a:rPr lang="en-US" b="1"/>
              <a:t>u</a:t>
            </a:r>
            <a:r>
              <a:rPr lang="vi-VN" b="1"/>
              <a:t>, L</a:t>
            </a:r>
            <a:r>
              <a:rPr lang="en-US" b="1"/>
              <a:t>e</a:t>
            </a:r>
            <a:r>
              <a:rPr lang="vi-VN" b="1"/>
              <a:t> Vi</a:t>
            </a:r>
            <a:r>
              <a:rPr lang="en-US" b="1"/>
              <a:t>e</a:t>
            </a:r>
            <a:r>
              <a:rPr lang="vi-VN" b="1"/>
              <a:t>t Tr</a:t>
            </a:r>
            <a:r>
              <a:rPr lang="en-US" b="1"/>
              <a:t>uo</a:t>
            </a:r>
            <a:r>
              <a:rPr lang="vi-VN" b="1"/>
              <a:t>ng, Nguy</a:t>
            </a:r>
            <a:r>
              <a:rPr lang="en-US" b="1"/>
              <a:t>e</a:t>
            </a:r>
            <a:r>
              <a:rPr lang="vi-VN" b="1"/>
              <a:t>n Th</a:t>
            </a:r>
            <a:r>
              <a:rPr lang="en-US" b="1"/>
              <a:t>i</a:t>
            </a:r>
            <a:r>
              <a:rPr lang="vi-VN" b="1"/>
              <a:t> H</a:t>
            </a:r>
            <a:r>
              <a:rPr lang="en-US" b="1"/>
              <a:t>a</a:t>
            </a:r>
            <a:r>
              <a:rPr lang="vi-VN" b="1"/>
              <a:t>nh, V</a:t>
            </a:r>
            <a:r>
              <a:rPr lang="en-US" b="1"/>
              <a:t>o</a:t>
            </a:r>
            <a:r>
              <a:rPr lang="vi-VN" b="1"/>
              <a:t> V</a:t>
            </a:r>
            <a:r>
              <a:rPr lang="en-US" b="1"/>
              <a:t>a</a:t>
            </a:r>
            <a:r>
              <a:rPr lang="vi-VN" b="1"/>
              <a:t>n L</a:t>
            </a:r>
            <a:r>
              <a:rPr lang="en-US" b="1"/>
              <a:t>uon</a:t>
            </a:r>
            <a:r>
              <a:rPr lang="vi-VN" b="1"/>
              <a:t>g</a:t>
            </a:r>
            <a:r>
              <a:rPr lang="en-US" b="1"/>
              <a:t>,</a:t>
            </a:r>
            <a:r>
              <a:rPr lang="vi-VN" b="1"/>
              <a:t> L</a:t>
            </a:r>
            <a:r>
              <a:rPr lang="en-US" b="1"/>
              <a:t>e</a:t>
            </a:r>
            <a:r>
              <a:rPr lang="vi-VN" b="1"/>
              <a:t> Th</a:t>
            </a:r>
            <a:r>
              <a:rPr lang="en-US" b="1"/>
              <a:t>i</a:t>
            </a:r>
            <a:r>
              <a:rPr lang="vi-VN" b="1"/>
              <a:t> B</a:t>
            </a:r>
            <a:r>
              <a:rPr lang="en-US" b="1"/>
              <a:t>i</a:t>
            </a:r>
            <a:r>
              <a:rPr lang="vi-VN" b="1"/>
              <a:t>ch Tra</a:t>
            </a:r>
            <a:endParaRPr lang="en-US" b="1"/>
          </a:p>
          <a:p>
            <a:pPr algn="l">
              <a:lnSpc>
                <a:spcPct val="100000"/>
              </a:lnSpc>
            </a:pPr>
            <a:r>
              <a:rPr lang="en-US" b="1"/>
              <a:t>Faculty of Computer Science</a:t>
            </a:r>
          </a:p>
          <a:p>
            <a:endParaRPr lang="en-US"/>
          </a:p>
        </p:txBody>
      </p:sp>
    </p:spTree>
    <p:extLst>
      <p:ext uri="{BB962C8B-B14F-4D97-AF65-F5344CB8AC3E}">
        <p14:creationId xmlns:p14="http://schemas.microsoft.com/office/powerpoint/2010/main" val="1456091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2043484" y="365126"/>
            <a:ext cx="9691316" cy="946840"/>
          </a:xfrm>
        </p:spPr>
        <p:txBody>
          <a:bodyPr>
            <a:normAutofit/>
          </a:bodyPr>
          <a:lstStyle/>
          <a:p>
            <a:r>
              <a:rPr lang="en-US" dirty="0"/>
              <a:t>Creating a Requirements Definition</a:t>
            </a:r>
          </a:p>
        </p:txBody>
      </p:sp>
      <p:sp>
        <p:nvSpPr>
          <p:cNvPr id="22531" name="Content Placeholder 2"/>
          <p:cNvSpPr>
            <a:spLocks noGrp="1"/>
          </p:cNvSpPr>
          <p:nvPr>
            <p:ph idx="1"/>
          </p:nvPr>
        </p:nvSpPr>
        <p:spPr/>
        <p:txBody>
          <a:bodyPr/>
          <a:lstStyle/>
          <a:p>
            <a:r>
              <a:rPr lang="en-US" dirty="0"/>
              <a:t>Determine the types of functional and non-functional requirements applicable to the project</a:t>
            </a:r>
          </a:p>
          <a:p>
            <a:pPr>
              <a:spcBef>
                <a:spcPts val="600"/>
              </a:spcBef>
            </a:pPr>
            <a:r>
              <a:rPr lang="en-US" dirty="0"/>
              <a:t>Use requirements-gathering techniques to collect details</a:t>
            </a:r>
          </a:p>
          <a:p>
            <a:pPr>
              <a:spcBef>
                <a:spcPts val="600"/>
              </a:spcBef>
            </a:pPr>
            <a:r>
              <a:rPr lang="en-US" dirty="0"/>
              <a:t>Analysts work with users to verify, change and prioritize each requirement</a:t>
            </a:r>
          </a:p>
          <a:p>
            <a:pPr>
              <a:spcBef>
                <a:spcPts val="600"/>
              </a:spcBef>
            </a:pPr>
            <a:r>
              <a:rPr lang="en-US" dirty="0"/>
              <a:t>Continue this process through analysis workflow, but be careful of scope creep</a:t>
            </a:r>
          </a:p>
          <a:p>
            <a:pPr>
              <a:spcBef>
                <a:spcPts val="600"/>
              </a:spcBef>
            </a:pPr>
            <a:r>
              <a:rPr lang="en-US" dirty="0"/>
              <a:t>Requirements that meet a need but are not within the current scope can be added to a list of future enhancements</a:t>
            </a:r>
          </a:p>
        </p:txBody>
      </p:sp>
    </p:spTree>
    <p:extLst>
      <p:ext uri="{BB962C8B-B14F-4D97-AF65-F5344CB8AC3E}">
        <p14:creationId xmlns:p14="http://schemas.microsoft.com/office/powerpoint/2010/main" val="3604327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2043484" y="365126"/>
            <a:ext cx="9792916" cy="946840"/>
          </a:xfrm>
        </p:spPr>
        <p:txBody>
          <a:bodyPr>
            <a:normAutofit/>
          </a:bodyPr>
          <a:lstStyle/>
          <a:p>
            <a:r>
              <a:rPr lang="en-US"/>
              <a:t>Problems in Requirements Determination</a:t>
            </a:r>
          </a:p>
        </p:txBody>
      </p:sp>
      <p:sp>
        <p:nvSpPr>
          <p:cNvPr id="23555" name="Content Placeholder 3"/>
          <p:cNvSpPr>
            <a:spLocks noGrp="1"/>
          </p:cNvSpPr>
          <p:nvPr>
            <p:ph idx="1"/>
          </p:nvPr>
        </p:nvSpPr>
        <p:spPr>
          <a:xfrm>
            <a:off x="732368" y="1893888"/>
            <a:ext cx="10723033" cy="4049712"/>
          </a:xfrm>
        </p:spPr>
        <p:txBody>
          <a:bodyPr/>
          <a:lstStyle/>
          <a:p>
            <a:r>
              <a:rPr lang="en-US" dirty="0"/>
              <a:t>Analyst may not have access to the correct users</a:t>
            </a:r>
          </a:p>
          <a:p>
            <a:r>
              <a:rPr lang="en-US" dirty="0"/>
              <a:t>Requirement's specifications may be inadequate</a:t>
            </a:r>
          </a:p>
          <a:p>
            <a:r>
              <a:rPr lang="en-US" dirty="0"/>
              <a:t>Some requirements may not be known in the beginning</a:t>
            </a:r>
          </a:p>
          <a:p>
            <a:r>
              <a:rPr lang="en-US" dirty="0"/>
              <a:t>Verifying and validating requirements can be difficult</a:t>
            </a:r>
          </a:p>
        </p:txBody>
      </p:sp>
    </p:spTree>
    <p:extLst>
      <p:ext uri="{BB962C8B-B14F-4D97-AF65-F5344CB8AC3E}">
        <p14:creationId xmlns:p14="http://schemas.microsoft.com/office/powerpoint/2010/main" val="1172792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lIns="92075" tIns="46038" rIns="92075" bIns="46038"/>
          <a:lstStyle/>
          <a:p>
            <a:r>
              <a:rPr lang="en-US"/>
              <a:t>Requirements Analysis Strategies</a:t>
            </a:r>
          </a:p>
        </p:txBody>
      </p:sp>
      <p:sp>
        <p:nvSpPr>
          <p:cNvPr id="24579" name="Content Placeholder 4"/>
          <p:cNvSpPr>
            <a:spLocks noGrp="1"/>
          </p:cNvSpPr>
          <p:nvPr>
            <p:ph idx="1"/>
          </p:nvPr>
        </p:nvSpPr>
        <p:spPr>
          <a:xfrm>
            <a:off x="732368" y="1444625"/>
            <a:ext cx="10723033" cy="4665663"/>
          </a:xfrm>
        </p:spPr>
        <p:txBody>
          <a:bodyPr/>
          <a:lstStyle/>
          <a:p>
            <a:r>
              <a:rPr lang="en-US" dirty="0"/>
              <a:t>Business Process Automation (BPA)</a:t>
            </a:r>
          </a:p>
          <a:p>
            <a:pPr lvl="1"/>
            <a:r>
              <a:rPr lang="en-US" sz="2100" dirty="0"/>
              <a:t>Least amount of change to the current system</a:t>
            </a:r>
          </a:p>
          <a:p>
            <a:pPr lvl="1"/>
            <a:r>
              <a:rPr lang="en-US" sz="2100" dirty="0"/>
              <a:t>Use computer technology to automate some portions</a:t>
            </a:r>
          </a:p>
          <a:p>
            <a:pPr>
              <a:spcBef>
                <a:spcPts val="600"/>
              </a:spcBef>
            </a:pPr>
            <a:r>
              <a:rPr lang="en-US" dirty="0"/>
              <a:t>Business Process Improvement (BPI)</a:t>
            </a:r>
          </a:p>
          <a:p>
            <a:pPr lvl="1"/>
            <a:r>
              <a:rPr lang="en-US" sz="2100" dirty="0"/>
              <a:t>Moderate amount of change is required</a:t>
            </a:r>
          </a:p>
          <a:p>
            <a:pPr lvl="1"/>
            <a:r>
              <a:rPr lang="en-US" sz="2100" dirty="0"/>
              <a:t>Designed to improve efficiency of the current system</a:t>
            </a:r>
          </a:p>
          <a:p>
            <a:pPr>
              <a:spcBef>
                <a:spcPts val="600"/>
              </a:spcBef>
            </a:pPr>
            <a:r>
              <a:rPr lang="en-US" dirty="0"/>
              <a:t>Business Process Reengineering (BPR)</a:t>
            </a:r>
          </a:p>
          <a:p>
            <a:pPr lvl="1"/>
            <a:r>
              <a:rPr lang="en-US" sz="2100" dirty="0"/>
              <a:t>Most amount of change—a complete makeover</a:t>
            </a:r>
          </a:p>
          <a:p>
            <a:pPr lvl="1"/>
            <a:r>
              <a:rPr lang="en-US" sz="2100" dirty="0"/>
              <a:t>Focus is on the to-be system—little time spent on the current system</a:t>
            </a:r>
          </a:p>
        </p:txBody>
      </p:sp>
    </p:spTree>
    <p:extLst>
      <p:ext uri="{BB962C8B-B14F-4D97-AF65-F5344CB8AC3E}">
        <p14:creationId xmlns:p14="http://schemas.microsoft.com/office/powerpoint/2010/main" val="2397138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a:t>Business Process Automation</a:t>
            </a:r>
          </a:p>
        </p:txBody>
      </p:sp>
      <p:sp>
        <p:nvSpPr>
          <p:cNvPr id="25603" name="Content Placeholder 2"/>
          <p:cNvSpPr>
            <a:spLocks noGrp="1"/>
          </p:cNvSpPr>
          <p:nvPr>
            <p:ph idx="1"/>
          </p:nvPr>
        </p:nvSpPr>
        <p:spPr/>
        <p:txBody>
          <a:bodyPr/>
          <a:lstStyle/>
          <a:p>
            <a:r>
              <a:rPr lang="en-US"/>
              <a:t>Techniques</a:t>
            </a:r>
          </a:p>
          <a:p>
            <a:pPr lvl="1"/>
            <a:r>
              <a:rPr lang="en-US"/>
              <a:t>Problem analysis</a:t>
            </a:r>
          </a:p>
          <a:p>
            <a:pPr lvl="2"/>
            <a:r>
              <a:rPr lang="en-US"/>
              <a:t>Ask users to identify problems with the current system</a:t>
            </a:r>
          </a:p>
          <a:p>
            <a:pPr lvl="2"/>
            <a:r>
              <a:rPr lang="en-US"/>
              <a:t>Ask users how they would solve these problems</a:t>
            </a:r>
          </a:p>
          <a:p>
            <a:pPr lvl="2"/>
            <a:r>
              <a:rPr lang="en-US"/>
              <a:t>Good for improving efficiency or ease-of-use</a:t>
            </a:r>
          </a:p>
          <a:p>
            <a:pPr lvl="1"/>
            <a:r>
              <a:rPr lang="en-US"/>
              <a:t>Root cause analysis</a:t>
            </a:r>
          </a:p>
          <a:p>
            <a:pPr lvl="2"/>
            <a:r>
              <a:rPr lang="en-US"/>
              <a:t>Focus is on the cause of a problem, not its solution</a:t>
            </a:r>
          </a:p>
          <a:p>
            <a:pPr lvl="2"/>
            <a:r>
              <a:rPr lang="en-US"/>
              <a:t>Create a prioritized list of problems</a:t>
            </a:r>
          </a:p>
          <a:p>
            <a:pPr lvl="2"/>
            <a:r>
              <a:rPr lang="en-US"/>
              <a:t>Try to determine their causes</a:t>
            </a:r>
          </a:p>
          <a:p>
            <a:pPr lvl="2"/>
            <a:r>
              <a:rPr lang="en-US"/>
              <a:t>Once the causes are known, solutions can be developed</a:t>
            </a:r>
          </a:p>
        </p:txBody>
      </p:sp>
    </p:spTree>
    <p:extLst>
      <p:ext uri="{BB962C8B-B14F-4D97-AF65-F5344CB8AC3E}">
        <p14:creationId xmlns:p14="http://schemas.microsoft.com/office/powerpoint/2010/main" val="2166680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t>Business Process Improvement</a:t>
            </a:r>
          </a:p>
        </p:txBody>
      </p:sp>
      <p:sp>
        <p:nvSpPr>
          <p:cNvPr id="26627" name="Content Placeholder 2"/>
          <p:cNvSpPr>
            <a:spLocks noGrp="1"/>
          </p:cNvSpPr>
          <p:nvPr>
            <p:ph idx="1"/>
          </p:nvPr>
        </p:nvSpPr>
        <p:spPr>
          <a:xfrm>
            <a:off x="732368" y="1444626"/>
            <a:ext cx="10723033" cy="4633913"/>
          </a:xfrm>
        </p:spPr>
        <p:txBody>
          <a:bodyPr/>
          <a:lstStyle/>
          <a:p>
            <a:r>
              <a:rPr lang="en-US" dirty="0"/>
              <a:t>Techniques:</a:t>
            </a:r>
          </a:p>
          <a:p>
            <a:pPr lvl="1"/>
            <a:r>
              <a:rPr lang="en-US" dirty="0"/>
              <a:t>Duration analysis</a:t>
            </a:r>
          </a:p>
          <a:p>
            <a:pPr lvl="2"/>
            <a:r>
              <a:rPr lang="en-US" dirty="0"/>
              <a:t>Determine the time required to complete each step in a business process</a:t>
            </a:r>
          </a:p>
          <a:p>
            <a:pPr lvl="2"/>
            <a:r>
              <a:rPr lang="en-US" dirty="0"/>
              <a:t>Compare this to the total time required for the entire process</a:t>
            </a:r>
          </a:p>
          <a:p>
            <a:pPr lvl="2"/>
            <a:r>
              <a:rPr lang="en-US" dirty="0"/>
              <a:t>Large differences suggest problems that might be solved by:</a:t>
            </a:r>
          </a:p>
          <a:p>
            <a:pPr lvl="3"/>
            <a:r>
              <a:rPr lang="en-US" dirty="0"/>
              <a:t>Integrating some steps together</a:t>
            </a:r>
          </a:p>
          <a:p>
            <a:pPr lvl="3"/>
            <a:r>
              <a:rPr lang="en-US" dirty="0"/>
              <a:t>Performing some steps simultaneously (in parallel)</a:t>
            </a:r>
          </a:p>
          <a:p>
            <a:pPr lvl="1"/>
            <a:r>
              <a:rPr lang="en-US" dirty="0"/>
              <a:t>Activity-based costing—same as duration analysis but applied to costs</a:t>
            </a:r>
          </a:p>
          <a:p>
            <a:pPr lvl="1"/>
            <a:r>
              <a:rPr lang="en-US" dirty="0"/>
              <a:t>Informal benchmarking—analyzes similar processes in other successful organizations</a:t>
            </a:r>
          </a:p>
        </p:txBody>
      </p:sp>
    </p:spTree>
    <p:extLst>
      <p:ext uri="{BB962C8B-B14F-4D97-AF65-F5344CB8AC3E}">
        <p14:creationId xmlns:p14="http://schemas.microsoft.com/office/powerpoint/2010/main" val="2497536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t>Business Process Reengineering</a:t>
            </a:r>
          </a:p>
        </p:txBody>
      </p:sp>
      <p:sp>
        <p:nvSpPr>
          <p:cNvPr id="27651" name="Content Placeholder 2"/>
          <p:cNvSpPr>
            <a:spLocks noGrp="1"/>
          </p:cNvSpPr>
          <p:nvPr>
            <p:ph idx="1"/>
          </p:nvPr>
        </p:nvSpPr>
        <p:spPr/>
        <p:txBody>
          <a:bodyPr/>
          <a:lstStyle/>
          <a:p>
            <a:r>
              <a:rPr lang="en-US" dirty="0"/>
              <a:t>Institutes maximum change: “Out with the old and in with the new”</a:t>
            </a:r>
          </a:p>
          <a:p>
            <a:pPr>
              <a:spcBef>
                <a:spcPts val="600"/>
              </a:spcBef>
            </a:pPr>
            <a:r>
              <a:rPr lang="en-US" dirty="0"/>
              <a:t>Techniques:</a:t>
            </a:r>
          </a:p>
          <a:p>
            <a:pPr lvl="1"/>
            <a:r>
              <a:rPr lang="en-US" dirty="0"/>
              <a:t>Outcome analysis—what does the customer want in the end?</a:t>
            </a:r>
          </a:p>
          <a:p>
            <a:pPr lvl="1"/>
            <a:r>
              <a:rPr lang="en-US" dirty="0"/>
              <a:t>Technology analysis—apply new technologies to business processes &amp; identify benefits</a:t>
            </a:r>
          </a:p>
          <a:p>
            <a:pPr lvl="1"/>
            <a:r>
              <a:rPr lang="en-US" dirty="0"/>
              <a:t>Activity elimination—eliminate each activity in a business process in a “force-fit” exercise</a:t>
            </a:r>
          </a:p>
          <a:p>
            <a:pPr lvl="1"/>
            <a:endParaRPr lang="en-US" dirty="0"/>
          </a:p>
        </p:txBody>
      </p:sp>
    </p:spTree>
    <p:extLst>
      <p:ext uri="{BB962C8B-B14F-4D97-AF65-F5344CB8AC3E}">
        <p14:creationId xmlns:p14="http://schemas.microsoft.com/office/powerpoint/2010/main" val="40056103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732368" y="107950"/>
            <a:ext cx="10723033" cy="1225550"/>
          </a:xfrm>
        </p:spPr>
        <p:txBody>
          <a:bodyPr/>
          <a:lstStyle/>
          <a:p>
            <a:r>
              <a:rPr lang="en-US"/>
              <a:t>Selecting An Appropriate Strategy</a:t>
            </a:r>
          </a:p>
        </p:txBody>
      </p:sp>
      <p:pic>
        <p:nvPicPr>
          <p:cNvPr id="28675"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472018" y="2173289"/>
            <a:ext cx="11400367" cy="2327275"/>
          </a:xfrm>
        </p:spPr>
      </p:pic>
    </p:spTree>
    <p:extLst>
      <p:ext uri="{BB962C8B-B14F-4D97-AF65-F5344CB8AC3E}">
        <p14:creationId xmlns:p14="http://schemas.microsoft.com/office/powerpoint/2010/main" val="872624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US"/>
              <a:t>Requirements Gathering Techniques</a:t>
            </a:r>
          </a:p>
        </p:txBody>
      </p:sp>
      <p:sp>
        <p:nvSpPr>
          <p:cNvPr id="29699" name="Content Placeholder 2"/>
          <p:cNvSpPr>
            <a:spLocks noGrp="1"/>
          </p:cNvSpPr>
          <p:nvPr>
            <p:ph idx="1"/>
          </p:nvPr>
        </p:nvSpPr>
        <p:spPr/>
        <p:txBody>
          <a:bodyPr/>
          <a:lstStyle/>
          <a:p>
            <a:r>
              <a:rPr lang="en-US"/>
              <a:t>Process is used to:</a:t>
            </a:r>
          </a:p>
          <a:p>
            <a:pPr lvl="1"/>
            <a:r>
              <a:rPr lang="en-US"/>
              <a:t>Uncover all requirements (those uncovered late in the process are more difficult to incorporate)</a:t>
            </a:r>
          </a:p>
          <a:p>
            <a:pPr lvl="1"/>
            <a:r>
              <a:rPr lang="en-US"/>
              <a:t>Build support and trust among users</a:t>
            </a:r>
          </a:p>
          <a:p>
            <a:pPr>
              <a:spcBef>
                <a:spcPts val="600"/>
              </a:spcBef>
            </a:pPr>
            <a:r>
              <a:rPr lang="en-US"/>
              <a:t>Which technique(s) to use?</a:t>
            </a:r>
          </a:p>
          <a:p>
            <a:pPr lvl="1"/>
            <a:r>
              <a:rPr lang="en-US"/>
              <a:t>Interviews</a:t>
            </a:r>
          </a:p>
          <a:p>
            <a:pPr lvl="1"/>
            <a:r>
              <a:rPr lang="en-US"/>
              <a:t>Joint Application Development (JAD)</a:t>
            </a:r>
          </a:p>
          <a:p>
            <a:pPr lvl="1"/>
            <a:r>
              <a:rPr lang="en-US"/>
              <a:t>Questionnaires</a:t>
            </a:r>
          </a:p>
          <a:p>
            <a:pPr lvl="1"/>
            <a:r>
              <a:rPr lang="en-US"/>
              <a:t>Document analysis</a:t>
            </a:r>
          </a:p>
          <a:p>
            <a:pPr lvl="1"/>
            <a:r>
              <a:rPr lang="en-US"/>
              <a:t>Observation</a:t>
            </a:r>
          </a:p>
        </p:txBody>
      </p:sp>
    </p:spTree>
    <p:extLst>
      <p:ext uri="{BB962C8B-B14F-4D97-AF65-F5344CB8AC3E}">
        <p14:creationId xmlns:p14="http://schemas.microsoft.com/office/powerpoint/2010/main" val="3232648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a:t>Interviews</a:t>
            </a:r>
          </a:p>
        </p:txBody>
      </p:sp>
      <p:sp>
        <p:nvSpPr>
          <p:cNvPr id="30723" name="Content Placeholder 2"/>
          <p:cNvSpPr>
            <a:spLocks noGrp="1"/>
          </p:cNvSpPr>
          <p:nvPr>
            <p:ph idx="1"/>
          </p:nvPr>
        </p:nvSpPr>
        <p:spPr/>
        <p:txBody>
          <a:bodyPr/>
          <a:lstStyle/>
          <a:p>
            <a:r>
              <a:rPr lang="en-US"/>
              <a:t>Most popular technique—if you need to know something, just ask</a:t>
            </a:r>
          </a:p>
          <a:p>
            <a:pPr>
              <a:spcBef>
                <a:spcPts val="600"/>
              </a:spcBef>
            </a:pPr>
            <a:r>
              <a:rPr lang="en-US"/>
              <a:t>Process:</a:t>
            </a:r>
          </a:p>
          <a:p>
            <a:pPr lvl="1"/>
            <a:r>
              <a:rPr lang="en-US"/>
              <a:t>Select people to interview &amp; create a schedule</a:t>
            </a:r>
          </a:p>
          <a:p>
            <a:pPr lvl="1"/>
            <a:r>
              <a:rPr lang="en-US"/>
              <a:t>Design interview questions (Open-ended, closed-ended, &amp; probing types of questions)</a:t>
            </a:r>
          </a:p>
          <a:p>
            <a:pPr lvl="1"/>
            <a:r>
              <a:rPr lang="en-US"/>
              <a:t>Prepare for the interview (Unstructured vs. structured interview organized in a logical order)</a:t>
            </a:r>
          </a:p>
          <a:p>
            <a:pPr lvl="1"/>
            <a:r>
              <a:rPr lang="en-US"/>
              <a:t>Conduct the interview (Top-down vs. bottom-up)</a:t>
            </a:r>
          </a:p>
          <a:p>
            <a:pPr lvl="1"/>
            <a:r>
              <a:rPr lang="en-US"/>
              <a:t>Follow-up after the interview</a:t>
            </a:r>
          </a:p>
        </p:txBody>
      </p:sp>
    </p:spTree>
    <p:extLst>
      <p:ext uri="{BB962C8B-B14F-4D97-AF65-F5344CB8AC3E}">
        <p14:creationId xmlns:p14="http://schemas.microsoft.com/office/powerpoint/2010/main" val="2617791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lIns="92075" tIns="46038" rIns="92075" bIns="46038"/>
          <a:lstStyle/>
          <a:p>
            <a:r>
              <a:rPr lang="en-US"/>
              <a:t>Question Types</a:t>
            </a:r>
          </a:p>
        </p:txBody>
      </p:sp>
      <p:pic>
        <p:nvPicPr>
          <p:cNvPr id="31747"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89517" y="1789113"/>
            <a:ext cx="10769600" cy="3535362"/>
          </a:xfrm>
        </p:spPr>
      </p:pic>
    </p:spTree>
    <p:extLst>
      <p:ext uri="{BB962C8B-B14F-4D97-AF65-F5344CB8AC3E}">
        <p14:creationId xmlns:p14="http://schemas.microsoft.com/office/powerpoint/2010/main" val="2800366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1265238"/>
            <a:ext cx="10515600" cy="1655761"/>
          </a:xfrm>
        </p:spPr>
        <p:txBody>
          <a:bodyPr>
            <a:normAutofit/>
          </a:bodyPr>
          <a:lstStyle/>
          <a:p>
            <a:r>
              <a:rPr lang="en-US"/>
              <a:t>Requirements modeling</a:t>
            </a:r>
            <a:endParaRPr lang="en-US" b="1"/>
          </a:p>
        </p:txBody>
      </p:sp>
      <p:sp>
        <p:nvSpPr>
          <p:cNvPr id="3" name="Text Placeholder 2"/>
          <p:cNvSpPr>
            <a:spLocks noGrp="1"/>
          </p:cNvSpPr>
          <p:nvPr>
            <p:ph type="body" idx="4294967295"/>
          </p:nvPr>
        </p:nvSpPr>
        <p:spPr>
          <a:xfrm>
            <a:off x="831850" y="3327400"/>
            <a:ext cx="10515600" cy="3174999"/>
          </a:xfrm>
        </p:spPr>
        <p:txBody>
          <a:bodyPr>
            <a:normAutofit/>
          </a:bodyPr>
          <a:lstStyle/>
          <a:p>
            <a:pPr marL="342900" indent="-342900"/>
            <a:r>
              <a:rPr lang="en-US" sz="2400" b="1"/>
              <a:t>Requirements determination </a:t>
            </a:r>
          </a:p>
          <a:p>
            <a:pPr marL="342900" indent="-342900"/>
            <a:r>
              <a:rPr lang="en-US" sz="2400" b="1"/>
              <a:t>Use-case diagrams</a:t>
            </a:r>
            <a:endParaRPr lang="en-US">
              <a:solidFill>
                <a:schemeClr val="tx1"/>
              </a:solidFill>
            </a:endParaRPr>
          </a:p>
        </p:txBody>
      </p:sp>
    </p:spTree>
    <p:extLst>
      <p:ext uri="{BB962C8B-B14F-4D97-AF65-F5344CB8AC3E}">
        <p14:creationId xmlns:p14="http://schemas.microsoft.com/office/powerpoint/2010/main" val="4197151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a:t>Interviewing Strategies</a:t>
            </a:r>
          </a:p>
        </p:txBody>
      </p:sp>
      <p:sp>
        <p:nvSpPr>
          <p:cNvPr id="4" name="Isosceles Triangle 3"/>
          <p:cNvSpPr>
            <a:spLocks noChangeArrowheads="1"/>
          </p:cNvSpPr>
          <p:nvPr/>
        </p:nvSpPr>
        <p:spPr bwMode="auto">
          <a:xfrm>
            <a:off x="2336800" y="1676400"/>
            <a:ext cx="7518400" cy="4038600"/>
          </a:xfrm>
          <a:prstGeom prst="triangle">
            <a:avLst>
              <a:gd name="adj" fmla="val 50000"/>
            </a:avLst>
          </a:prstGeom>
          <a:solidFill>
            <a:schemeClr val="bg2"/>
          </a:solidFill>
          <a:ln w="25400">
            <a:solidFill>
              <a:srgbClr val="0E2542"/>
            </a:solidFill>
            <a:miter lim="800000"/>
            <a:headEnd/>
            <a:tailEnd/>
          </a:ln>
          <a:effectLst>
            <a:outerShdw blurRad="63500" dist="38100" dir="2700000" algn="tl" rotWithShape="0">
              <a:srgbClr val="000000">
                <a:alpha val="39999"/>
              </a:srgbClr>
            </a:outerShdw>
          </a:effectLst>
        </p:spPr>
        <p:txBody>
          <a:bodyPr anchor="ctr"/>
          <a:lstStyle/>
          <a:p>
            <a:pPr algn="ctr" fontAlgn="auto">
              <a:spcBef>
                <a:spcPts val="0"/>
              </a:spcBef>
              <a:spcAft>
                <a:spcPts val="0"/>
              </a:spcAft>
              <a:defRPr/>
            </a:pPr>
            <a:endParaRPr lang="en-US">
              <a:solidFill>
                <a:schemeClr val="lt1"/>
              </a:solidFill>
              <a:latin typeface="+mn-lt"/>
              <a:cs typeface="+mn-cs"/>
            </a:endParaRPr>
          </a:p>
        </p:txBody>
      </p:sp>
      <p:sp>
        <p:nvSpPr>
          <p:cNvPr id="32772" name="TextBox 4"/>
          <p:cNvSpPr txBox="1">
            <a:spLocks noChangeArrowheads="1"/>
          </p:cNvSpPr>
          <p:nvPr/>
        </p:nvSpPr>
        <p:spPr bwMode="auto">
          <a:xfrm>
            <a:off x="5325394" y="2228850"/>
            <a:ext cx="147136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algn="ctr"/>
            <a:r>
              <a:rPr lang="en-US">
                <a:latin typeface="Calibri" pitchFamily="34" charset="0"/>
              </a:rPr>
              <a:t>How</a:t>
            </a:r>
          </a:p>
          <a:p>
            <a:pPr algn="ctr"/>
            <a:r>
              <a:rPr lang="en-US">
                <a:latin typeface="Calibri" pitchFamily="34" charset="0"/>
              </a:rPr>
              <a:t>can order</a:t>
            </a:r>
          </a:p>
          <a:p>
            <a:pPr algn="ctr"/>
            <a:r>
              <a:rPr lang="en-US">
                <a:latin typeface="Calibri" pitchFamily="34" charset="0"/>
              </a:rPr>
              <a:t>processing be</a:t>
            </a:r>
          </a:p>
          <a:p>
            <a:pPr algn="ctr"/>
            <a:r>
              <a:rPr lang="en-US">
                <a:latin typeface="Calibri" pitchFamily="34" charset="0"/>
              </a:rPr>
              <a:t>improved?</a:t>
            </a:r>
          </a:p>
        </p:txBody>
      </p:sp>
      <p:sp>
        <p:nvSpPr>
          <p:cNvPr id="32773" name="TextBox 5"/>
          <p:cNvSpPr txBox="1">
            <a:spLocks noChangeArrowheads="1"/>
          </p:cNvSpPr>
          <p:nvPr/>
        </p:nvSpPr>
        <p:spPr bwMode="auto">
          <a:xfrm>
            <a:off x="4528670" y="3571876"/>
            <a:ext cx="325954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algn="ctr"/>
            <a:r>
              <a:rPr lang="en-US">
                <a:latin typeface="Calibri" pitchFamily="34" charset="0"/>
              </a:rPr>
              <a:t>How can we reduce the</a:t>
            </a:r>
          </a:p>
          <a:p>
            <a:pPr algn="ctr"/>
            <a:r>
              <a:rPr lang="en-US">
                <a:latin typeface="Calibri" pitchFamily="34" charset="0"/>
              </a:rPr>
              <a:t>number of times that customers </a:t>
            </a:r>
          </a:p>
          <a:p>
            <a:pPr algn="ctr"/>
            <a:r>
              <a:rPr lang="en-US">
                <a:latin typeface="Calibri" pitchFamily="34" charset="0"/>
              </a:rPr>
              <a:t>return ordered items?</a:t>
            </a:r>
          </a:p>
        </p:txBody>
      </p:sp>
      <p:sp>
        <p:nvSpPr>
          <p:cNvPr id="32774" name="TextBox 6"/>
          <p:cNvSpPr txBox="1">
            <a:spLocks noChangeArrowheads="1"/>
          </p:cNvSpPr>
          <p:nvPr/>
        </p:nvSpPr>
        <p:spPr bwMode="auto">
          <a:xfrm>
            <a:off x="4114432" y="4638676"/>
            <a:ext cx="395890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pPr algn="ctr"/>
            <a:r>
              <a:rPr lang="en-US">
                <a:latin typeface="Calibri" pitchFamily="34" charset="0"/>
              </a:rPr>
              <a:t>How can we reduce the number of</a:t>
            </a:r>
          </a:p>
          <a:p>
            <a:pPr algn="ctr"/>
            <a:r>
              <a:rPr lang="en-US">
                <a:latin typeface="Calibri" pitchFamily="34" charset="0"/>
              </a:rPr>
              <a:t>errors in order processing (e.g., shipping</a:t>
            </a:r>
          </a:p>
          <a:p>
            <a:pPr algn="ctr"/>
            <a:r>
              <a:rPr lang="en-US">
                <a:latin typeface="Calibri" pitchFamily="34" charset="0"/>
              </a:rPr>
              <a:t>the wrong products)?</a:t>
            </a:r>
          </a:p>
        </p:txBody>
      </p:sp>
      <p:sp>
        <p:nvSpPr>
          <p:cNvPr id="32775" name="TextBox 7"/>
          <p:cNvSpPr txBox="1">
            <a:spLocks noChangeArrowheads="1"/>
          </p:cNvSpPr>
          <p:nvPr/>
        </p:nvSpPr>
        <p:spPr bwMode="auto">
          <a:xfrm>
            <a:off x="6604001" y="1524001"/>
            <a:ext cx="14591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r>
              <a:rPr lang="en-US" sz="2400" b="1">
                <a:latin typeface="Calibri" pitchFamily="34" charset="0"/>
              </a:rPr>
              <a:t>Top-down</a:t>
            </a:r>
          </a:p>
        </p:txBody>
      </p:sp>
      <p:cxnSp>
        <p:nvCxnSpPr>
          <p:cNvPr id="16" name="Straight Arrow Connector 15"/>
          <p:cNvCxnSpPr/>
          <p:nvPr/>
        </p:nvCxnSpPr>
        <p:spPr>
          <a:xfrm rot="5400000">
            <a:off x="7252759" y="2246842"/>
            <a:ext cx="533400" cy="21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useBgFill="1">
        <p:nvSpPr>
          <p:cNvPr id="32777" name="TextBox 16"/>
          <p:cNvSpPr txBox="1">
            <a:spLocks noChangeArrowheads="1"/>
          </p:cNvSpPr>
          <p:nvPr/>
        </p:nvSpPr>
        <p:spPr bwMode="auto">
          <a:xfrm>
            <a:off x="9855201" y="5100638"/>
            <a:ext cx="1571071" cy="461665"/>
          </a:xfrm>
          <a:prstGeom prst="rect">
            <a:avLst/>
          </a:prstGeom>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r>
              <a:rPr lang="en-US" sz="2400" b="1">
                <a:latin typeface="Calibri" pitchFamily="34" charset="0"/>
              </a:rPr>
              <a:t>Bottom-up</a:t>
            </a:r>
          </a:p>
        </p:txBody>
      </p:sp>
      <p:cxnSp>
        <p:nvCxnSpPr>
          <p:cNvPr id="21" name="Straight Arrow Connector 20"/>
          <p:cNvCxnSpPr/>
          <p:nvPr/>
        </p:nvCxnSpPr>
        <p:spPr>
          <a:xfrm rot="5400000" flipH="1" flipV="1">
            <a:off x="9483725" y="5099580"/>
            <a:ext cx="609600" cy="21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2779" name="TextBox 21"/>
          <p:cNvSpPr txBox="1">
            <a:spLocks noChangeArrowheads="1"/>
          </p:cNvSpPr>
          <p:nvPr/>
        </p:nvSpPr>
        <p:spPr bwMode="auto">
          <a:xfrm>
            <a:off x="2946400" y="2514601"/>
            <a:ext cx="151990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r>
              <a:rPr lang="en-US" b="1">
                <a:latin typeface="Calibri" pitchFamily="34" charset="0"/>
              </a:rPr>
              <a:t>      High-level:</a:t>
            </a:r>
          </a:p>
          <a:p>
            <a:r>
              <a:rPr lang="en-US">
                <a:latin typeface="Calibri" pitchFamily="34" charset="0"/>
              </a:rPr>
              <a:t>Very general</a:t>
            </a:r>
          </a:p>
        </p:txBody>
      </p:sp>
      <p:sp>
        <p:nvSpPr>
          <p:cNvPr id="32780" name="TextBox 22"/>
          <p:cNvSpPr txBox="1">
            <a:spLocks noChangeArrowheads="1"/>
          </p:cNvSpPr>
          <p:nvPr/>
        </p:nvSpPr>
        <p:spPr bwMode="auto">
          <a:xfrm>
            <a:off x="1117601" y="3581401"/>
            <a:ext cx="215789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r>
              <a:rPr lang="en-US" b="1">
                <a:latin typeface="Calibri" pitchFamily="34" charset="0"/>
              </a:rPr>
              <a:t>           Medium-level:</a:t>
            </a:r>
          </a:p>
          <a:p>
            <a:r>
              <a:rPr lang="en-US">
                <a:latin typeface="Calibri" pitchFamily="34" charset="0"/>
              </a:rPr>
              <a:t>Moderately specific</a:t>
            </a:r>
          </a:p>
        </p:txBody>
      </p:sp>
      <p:sp>
        <p:nvSpPr>
          <p:cNvPr id="32781" name="TextBox 23"/>
          <p:cNvSpPr txBox="1">
            <a:spLocks noChangeArrowheads="1"/>
          </p:cNvSpPr>
          <p:nvPr/>
        </p:nvSpPr>
        <p:spPr bwMode="auto">
          <a:xfrm>
            <a:off x="1016001" y="4648201"/>
            <a:ext cx="147777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News Gothic MT"/>
              </a:defRPr>
            </a:lvl1pPr>
            <a:lvl2pPr marL="742950" indent="-285750">
              <a:defRPr>
                <a:solidFill>
                  <a:schemeClr val="tx1"/>
                </a:solidFill>
                <a:latin typeface="News Gothic MT"/>
              </a:defRPr>
            </a:lvl2pPr>
            <a:lvl3pPr marL="1143000" indent="-228600">
              <a:defRPr>
                <a:solidFill>
                  <a:schemeClr val="tx1"/>
                </a:solidFill>
                <a:latin typeface="News Gothic MT"/>
              </a:defRPr>
            </a:lvl3pPr>
            <a:lvl4pPr marL="1600200" indent="-228600">
              <a:defRPr>
                <a:solidFill>
                  <a:schemeClr val="tx1"/>
                </a:solidFill>
                <a:latin typeface="News Gothic MT"/>
              </a:defRPr>
            </a:lvl4pPr>
            <a:lvl5pPr marL="2057400" indent="-228600">
              <a:defRPr>
                <a:solidFill>
                  <a:schemeClr val="tx1"/>
                </a:solidFill>
                <a:latin typeface="News Gothic MT"/>
              </a:defRPr>
            </a:lvl5pPr>
            <a:lvl6pPr marL="2514600" indent="-228600" defTabSz="457200" fontAlgn="base">
              <a:spcBef>
                <a:spcPct val="0"/>
              </a:spcBef>
              <a:spcAft>
                <a:spcPct val="0"/>
              </a:spcAft>
              <a:defRPr>
                <a:solidFill>
                  <a:schemeClr val="tx1"/>
                </a:solidFill>
                <a:latin typeface="News Gothic MT"/>
              </a:defRPr>
            </a:lvl6pPr>
            <a:lvl7pPr marL="2971800" indent="-228600" defTabSz="457200" fontAlgn="base">
              <a:spcBef>
                <a:spcPct val="0"/>
              </a:spcBef>
              <a:spcAft>
                <a:spcPct val="0"/>
              </a:spcAft>
              <a:defRPr>
                <a:solidFill>
                  <a:schemeClr val="tx1"/>
                </a:solidFill>
                <a:latin typeface="News Gothic MT"/>
              </a:defRPr>
            </a:lvl7pPr>
            <a:lvl8pPr marL="3429000" indent="-228600" defTabSz="457200" fontAlgn="base">
              <a:spcBef>
                <a:spcPct val="0"/>
              </a:spcBef>
              <a:spcAft>
                <a:spcPct val="0"/>
              </a:spcAft>
              <a:defRPr>
                <a:solidFill>
                  <a:schemeClr val="tx1"/>
                </a:solidFill>
                <a:latin typeface="News Gothic MT"/>
              </a:defRPr>
            </a:lvl8pPr>
            <a:lvl9pPr marL="3886200" indent="-228600" defTabSz="457200" fontAlgn="base">
              <a:spcBef>
                <a:spcPct val="0"/>
              </a:spcBef>
              <a:spcAft>
                <a:spcPct val="0"/>
              </a:spcAft>
              <a:defRPr>
                <a:solidFill>
                  <a:schemeClr val="tx1"/>
                </a:solidFill>
                <a:latin typeface="News Gothic MT"/>
              </a:defRPr>
            </a:lvl9pPr>
          </a:lstStyle>
          <a:p>
            <a:r>
              <a:rPr lang="en-US" b="1">
                <a:latin typeface="Calibri" pitchFamily="34" charset="0"/>
              </a:rPr>
              <a:t>      Low-level:</a:t>
            </a:r>
          </a:p>
          <a:p>
            <a:r>
              <a:rPr lang="en-US">
                <a:latin typeface="Calibri" pitchFamily="34" charset="0"/>
              </a:rPr>
              <a:t>Very specific</a:t>
            </a:r>
          </a:p>
        </p:txBody>
      </p:sp>
    </p:spTree>
    <p:extLst>
      <p:ext uri="{BB962C8B-B14F-4D97-AF65-F5344CB8AC3E}">
        <p14:creationId xmlns:p14="http://schemas.microsoft.com/office/powerpoint/2010/main" val="3875347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732368" y="107951"/>
            <a:ext cx="10723033" cy="1065213"/>
          </a:xfrm>
        </p:spPr>
        <p:txBody>
          <a:bodyPr/>
          <a:lstStyle/>
          <a:p>
            <a:r>
              <a:rPr lang="en-US"/>
              <a:t>Post-Interview</a:t>
            </a:r>
          </a:p>
        </p:txBody>
      </p:sp>
      <p:sp>
        <p:nvSpPr>
          <p:cNvPr id="33795" name="Content Placeholder 3"/>
          <p:cNvSpPr>
            <a:spLocks noGrp="1"/>
          </p:cNvSpPr>
          <p:nvPr>
            <p:ph idx="1"/>
          </p:nvPr>
        </p:nvSpPr>
        <p:spPr>
          <a:xfrm>
            <a:off x="732367" y="1201739"/>
            <a:ext cx="11101917" cy="498475"/>
          </a:xfrm>
        </p:spPr>
        <p:txBody>
          <a:bodyPr/>
          <a:lstStyle/>
          <a:p>
            <a:r>
              <a:rPr lang="en-US"/>
              <a:t>Prepare notes and send to the interviewee for verification</a:t>
            </a:r>
          </a:p>
          <a:p>
            <a:endParaRPr lang="en-US"/>
          </a:p>
        </p:txBody>
      </p:sp>
      <p:pic>
        <p:nvPicPr>
          <p:cNvPr id="5" name="Picture 2"/>
          <p:cNvPicPr>
            <a:picLocks noChangeAspect="1" noChangeArrowheads="1"/>
          </p:cNvPicPr>
          <p:nvPr/>
        </p:nvPicPr>
        <p:blipFill>
          <a:blip r:embed="rId2"/>
          <a:stretch>
            <a:fillRect/>
          </a:stretch>
        </p:blipFill>
        <p:spPr bwMode="auto">
          <a:xfrm>
            <a:off x="2237318" y="1806576"/>
            <a:ext cx="7630583" cy="4340225"/>
          </a:xfrm>
          <a:prstGeom prst="rect">
            <a:avLst/>
          </a:prstGeom>
          <a:noFill/>
          <a:ln w="9525">
            <a:solidFill>
              <a:schemeClr val="tx1"/>
            </a:solidFill>
            <a:miter lim="800000"/>
            <a:headEnd/>
            <a:tailEnd/>
          </a:ln>
          <a:effectLst>
            <a:outerShdw blurRad="63500" dist="38100" dir="2700000" algn="tl" rotWithShape="0">
              <a:srgbClr val="000000">
                <a:alpha val="39999"/>
              </a:srgbClr>
            </a:outerShdw>
          </a:effectLst>
        </p:spPr>
      </p:pic>
    </p:spTree>
    <p:extLst>
      <p:ext uri="{BB962C8B-B14F-4D97-AF65-F5344CB8AC3E}">
        <p14:creationId xmlns:p14="http://schemas.microsoft.com/office/powerpoint/2010/main" val="2275429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t>Joint Application Development (JAD)</a:t>
            </a:r>
          </a:p>
        </p:txBody>
      </p:sp>
      <p:sp>
        <p:nvSpPr>
          <p:cNvPr id="34819" name="Content Placeholder 2"/>
          <p:cNvSpPr>
            <a:spLocks noGrp="1"/>
          </p:cNvSpPr>
          <p:nvPr>
            <p:ph idx="1"/>
          </p:nvPr>
        </p:nvSpPr>
        <p:spPr/>
        <p:txBody>
          <a:bodyPr/>
          <a:lstStyle/>
          <a:p>
            <a:r>
              <a:rPr lang="en-US"/>
              <a:t>Joint user-analyst meeting hosted by a facilitator</a:t>
            </a:r>
          </a:p>
          <a:p>
            <a:pPr lvl="1"/>
            <a:r>
              <a:rPr lang="en-US"/>
              <a:t>10 to 20 users</a:t>
            </a:r>
          </a:p>
          <a:p>
            <a:pPr lvl="1"/>
            <a:r>
              <a:rPr lang="en-US"/>
              <a:t>1 to 2 scribes as needed to record the session</a:t>
            </a:r>
          </a:p>
          <a:p>
            <a:pPr lvl="1"/>
            <a:r>
              <a:rPr lang="en-US"/>
              <a:t>Usually in a specially prepared room</a:t>
            </a:r>
          </a:p>
          <a:p>
            <a:pPr>
              <a:spcBef>
                <a:spcPts val="600"/>
              </a:spcBef>
            </a:pPr>
            <a:r>
              <a:rPr lang="en-US"/>
              <a:t>Meetings can be held electronically and anonymously</a:t>
            </a:r>
          </a:p>
          <a:p>
            <a:pPr lvl="1"/>
            <a:r>
              <a:rPr lang="en-US"/>
              <a:t>Reduces problems in group settings</a:t>
            </a:r>
          </a:p>
          <a:p>
            <a:pPr lvl="1"/>
            <a:r>
              <a:rPr lang="en-US"/>
              <a:t>Can be held remotely</a:t>
            </a:r>
          </a:p>
          <a:p>
            <a:pPr>
              <a:spcBef>
                <a:spcPts val="600"/>
              </a:spcBef>
            </a:pPr>
            <a:r>
              <a:rPr lang="en-US"/>
              <a:t>Sessions require careful planning to be successful </a:t>
            </a:r>
          </a:p>
          <a:p>
            <a:pPr lvl="1"/>
            <a:r>
              <a:rPr lang="en-US"/>
              <a:t>Users may need to bring documents or user manuals</a:t>
            </a:r>
          </a:p>
          <a:p>
            <a:pPr lvl="1"/>
            <a:r>
              <a:rPr lang="en-US"/>
              <a:t>Ground rules should be established</a:t>
            </a:r>
          </a:p>
        </p:txBody>
      </p:sp>
    </p:spTree>
    <p:extLst>
      <p:ext uri="{BB962C8B-B14F-4D97-AF65-F5344CB8AC3E}">
        <p14:creationId xmlns:p14="http://schemas.microsoft.com/office/powerpoint/2010/main" val="1601465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t>Questionnaires</a:t>
            </a:r>
          </a:p>
        </p:txBody>
      </p:sp>
      <p:sp>
        <p:nvSpPr>
          <p:cNvPr id="35843" name="Content Placeholder 2"/>
          <p:cNvSpPr>
            <a:spLocks noGrp="1"/>
          </p:cNvSpPr>
          <p:nvPr>
            <p:ph idx="1"/>
          </p:nvPr>
        </p:nvSpPr>
        <p:spPr/>
        <p:txBody>
          <a:bodyPr/>
          <a:lstStyle/>
          <a:p>
            <a:r>
              <a:rPr lang="en-US"/>
              <a:t>A set of written questions used to obtain information from individuals</a:t>
            </a:r>
          </a:p>
          <a:p>
            <a:pPr>
              <a:spcBef>
                <a:spcPts val="600"/>
              </a:spcBef>
            </a:pPr>
            <a:r>
              <a:rPr lang="en-US"/>
              <a:t>May be paper based or electronic (e.g., web based)</a:t>
            </a:r>
          </a:p>
          <a:p>
            <a:pPr>
              <a:spcBef>
                <a:spcPts val="600"/>
              </a:spcBef>
            </a:pPr>
            <a:r>
              <a:rPr lang="en-US"/>
              <a:t>Common uses:</a:t>
            </a:r>
          </a:p>
          <a:p>
            <a:pPr lvl="1"/>
            <a:r>
              <a:rPr lang="en-US" sz="2100"/>
              <a:t>Large numbers of people </a:t>
            </a:r>
          </a:p>
          <a:p>
            <a:pPr lvl="1"/>
            <a:r>
              <a:rPr lang="en-US" sz="2100"/>
              <a:t>Need both information and opinions </a:t>
            </a:r>
          </a:p>
          <a:p>
            <a:pPr lvl="1"/>
            <a:r>
              <a:rPr lang="en-US" sz="2100"/>
              <a:t>When designing for use outside the organization (customers, vendors, etc.)</a:t>
            </a:r>
          </a:p>
          <a:p>
            <a:pPr>
              <a:spcBef>
                <a:spcPts val="600"/>
              </a:spcBef>
            </a:pPr>
            <a:r>
              <a:rPr lang="en-US"/>
              <a:t>Typical response rates: &lt; 50% (paper); &lt; 30% (Web)</a:t>
            </a:r>
          </a:p>
        </p:txBody>
      </p:sp>
    </p:spTree>
    <p:extLst>
      <p:ext uri="{BB962C8B-B14F-4D97-AF65-F5344CB8AC3E}">
        <p14:creationId xmlns:p14="http://schemas.microsoft.com/office/powerpoint/2010/main" val="35564465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732368" y="107950"/>
            <a:ext cx="10723033" cy="1011238"/>
          </a:xfrm>
        </p:spPr>
        <p:txBody>
          <a:bodyPr lIns="92075" tIns="46038" rIns="92075" bIns="46038"/>
          <a:lstStyle/>
          <a:p>
            <a:r>
              <a:rPr lang="en-US"/>
              <a:t>Questionnaire Steps</a:t>
            </a:r>
          </a:p>
        </p:txBody>
      </p:sp>
      <p:sp>
        <p:nvSpPr>
          <p:cNvPr id="36867" name="Content Placeholder 4"/>
          <p:cNvSpPr>
            <a:spLocks noGrp="1"/>
          </p:cNvSpPr>
          <p:nvPr>
            <p:ph idx="1"/>
          </p:nvPr>
        </p:nvSpPr>
        <p:spPr>
          <a:xfrm>
            <a:off x="732368" y="1366838"/>
            <a:ext cx="10723033" cy="4729162"/>
          </a:xfrm>
        </p:spPr>
        <p:txBody>
          <a:bodyPr/>
          <a:lstStyle/>
          <a:p>
            <a:pPr>
              <a:lnSpc>
                <a:spcPct val="90000"/>
              </a:lnSpc>
              <a:spcBef>
                <a:spcPct val="0"/>
              </a:spcBef>
            </a:pPr>
            <a:r>
              <a:rPr lang="en-US" sz="2500"/>
              <a:t>Select the participants</a:t>
            </a:r>
          </a:p>
          <a:p>
            <a:pPr lvl="1">
              <a:lnSpc>
                <a:spcPct val="90000"/>
              </a:lnSpc>
            </a:pPr>
            <a:r>
              <a:rPr lang="en-US" sz="2000"/>
              <a:t>Identify the population</a:t>
            </a:r>
          </a:p>
          <a:p>
            <a:pPr lvl="1">
              <a:lnSpc>
                <a:spcPct val="90000"/>
              </a:lnSpc>
              <a:spcBef>
                <a:spcPct val="0"/>
              </a:spcBef>
            </a:pPr>
            <a:r>
              <a:rPr lang="en-US" sz="2000"/>
              <a:t>Use representative samples for large populations</a:t>
            </a:r>
          </a:p>
          <a:p>
            <a:pPr>
              <a:lnSpc>
                <a:spcPct val="90000"/>
              </a:lnSpc>
              <a:spcBef>
                <a:spcPts val="600"/>
              </a:spcBef>
            </a:pPr>
            <a:r>
              <a:rPr lang="en-US" sz="2500"/>
              <a:t>Designing the questionnaire</a:t>
            </a:r>
          </a:p>
          <a:p>
            <a:pPr lvl="1">
              <a:lnSpc>
                <a:spcPct val="90000"/>
              </a:lnSpc>
            </a:pPr>
            <a:r>
              <a:rPr lang="en-US" sz="2000"/>
              <a:t>Careful question selection</a:t>
            </a:r>
          </a:p>
          <a:p>
            <a:pPr lvl="1">
              <a:lnSpc>
                <a:spcPct val="90000"/>
              </a:lnSpc>
              <a:spcBef>
                <a:spcPct val="0"/>
              </a:spcBef>
            </a:pPr>
            <a:r>
              <a:rPr lang="en-US" sz="2000"/>
              <a:t>Remove ambiguities</a:t>
            </a:r>
          </a:p>
          <a:p>
            <a:pPr>
              <a:lnSpc>
                <a:spcPct val="90000"/>
              </a:lnSpc>
              <a:spcBef>
                <a:spcPts val="600"/>
              </a:spcBef>
            </a:pPr>
            <a:r>
              <a:rPr lang="en-US" sz="2500"/>
              <a:t>Administering the questionnaire</a:t>
            </a:r>
          </a:p>
          <a:p>
            <a:pPr lvl="1">
              <a:lnSpc>
                <a:spcPct val="90000"/>
              </a:lnSpc>
            </a:pPr>
            <a:r>
              <a:rPr lang="en-US" sz="2000"/>
              <a:t>Working to get good response rate</a:t>
            </a:r>
          </a:p>
          <a:p>
            <a:pPr lvl="1">
              <a:lnSpc>
                <a:spcPct val="90000"/>
              </a:lnSpc>
              <a:spcBef>
                <a:spcPct val="0"/>
              </a:spcBef>
            </a:pPr>
            <a:r>
              <a:rPr lang="en-US" sz="2000"/>
              <a:t>Offer an incentive (e.g., a free pen)</a:t>
            </a:r>
          </a:p>
          <a:p>
            <a:pPr>
              <a:lnSpc>
                <a:spcPct val="90000"/>
              </a:lnSpc>
              <a:spcBef>
                <a:spcPts val="600"/>
              </a:spcBef>
            </a:pPr>
            <a:r>
              <a:rPr lang="en-US" sz="2500"/>
              <a:t>Questionnaire follow-up</a:t>
            </a:r>
          </a:p>
          <a:p>
            <a:pPr lvl="1">
              <a:lnSpc>
                <a:spcPct val="90000"/>
              </a:lnSpc>
            </a:pPr>
            <a:r>
              <a:rPr lang="en-US" sz="2000"/>
              <a:t>Send results to participants</a:t>
            </a:r>
          </a:p>
          <a:p>
            <a:pPr lvl="1">
              <a:lnSpc>
                <a:spcPct val="90000"/>
              </a:lnSpc>
              <a:spcBef>
                <a:spcPct val="0"/>
              </a:spcBef>
            </a:pPr>
            <a:r>
              <a:rPr lang="en-US" sz="2000"/>
              <a:t>Send a thank-you</a:t>
            </a:r>
          </a:p>
        </p:txBody>
      </p:sp>
    </p:spTree>
    <p:extLst>
      <p:ext uri="{BB962C8B-B14F-4D97-AF65-F5344CB8AC3E}">
        <p14:creationId xmlns:p14="http://schemas.microsoft.com/office/powerpoint/2010/main" val="2615359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1075267" y="204788"/>
            <a:ext cx="10096500" cy="990600"/>
          </a:xfrm>
        </p:spPr>
        <p:txBody>
          <a:bodyPr/>
          <a:lstStyle/>
          <a:p>
            <a:r>
              <a:rPr lang="en-US"/>
              <a:t>Good Questionnaire Design</a:t>
            </a:r>
          </a:p>
        </p:txBody>
      </p:sp>
      <p:sp>
        <p:nvSpPr>
          <p:cNvPr id="49155" name="Content Placeholder 4"/>
          <p:cNvSpPr>
            <a:spLocks noGrp="1"/>
          </p:cNvSpPr>
          <p:nvPr>
            <p:ph idx="1"/>
          </p:nvPr>
        </p:nvSpPr>
        <p:spPr>
          <a:xfrm>
            <a:off x="1828801" y="1333500"/>
            <a:ext cx="9751484" cy="4637088"/>
          </a:xfrm>
        </p:spPr>
        <p:txBody>
          <a:bodyPr>
            <a:normAutofit/>
          </a:bodyPr>
          <a:lstStyle/>
          <a:p>
            <a:pPr marL="348375" indent="-348375">
              <a:lnSpc>
                <a:spcPct val="90000"/>
              </a:lnSpc>
              <a:spcBef>
                <a:spcPts val="600"/>
              </a:spcBef>
              <a:spcAft>
                <a:spcPts val="600"/>
              </a:spcAft>
              <a:defRPr/>
            </a:pPr>
            <a:r>
              <a:rPr lang="en-US" sz="2500" dirty="0">
                <a:ea typeface="ＭＳ Ｐゴシック" pitchFamily="-107" charset="-128"/>
              </a:rPr>
              <a:t>Begin with non-threatening and interesting questions</a:t>
            </a:r>
          </a:p>
          <a:p>
            <a:pPr marL="348375" indent="-348375">
              <a:lnSpc>
                <a:spcPct val="90000"/>
              </a:lnSpc>
              <a:spcBef>
                <a:spcPts val="600"/>
              </a:spcBef>
              <a:spcAft>
                <a:spcPts val="600"/>
              </a:spcAft>
              <a:defRPr/>
            </a:pPr>
            <a:r>
              <a:rPr lang="en-US" sz="2500" dirty="0">
                <a:ea typeface="ＭＳ Ｐゴシック" pitchFamily="-107" charset="-128"/>
              </a:rPr>
              <a:t>Group items into logically coherent sections</a:t>
            </a:r>
          </a:p>
          <a:p>
            <a:pPr marL="348375" indent="-348375">
              <a:lnSpc>
                <a:spcPct val="90000"/>
              </a:lnSpc>
              <a:spcBef>
                <a:spcPts val="600"/>
              </a:spcBef>
              <a:spcAft>
                <a:spcPts val="600"/>
              </a:spcAft>
              <a:defRPr/>
            </a:pPr>
            <a:r>
              <a:rPr lang="en-US" sz="2500" dirty="0">
                <a:ea typeface="ＭＳ Ｐゴシック" pitchFamily="-107" charset="-128"/>
              </a:rPr>
              <a:t>No important items at the very end</a:t>
            </a:r>
          </a:p>
          <a:p>
            <a:pPr marL="348375" indent="-348375">
              <a:lnSpc>
                <a:spcPct val="90000"/>
              </a:lnSpc>
              <a:spcBef>
                <a:spcPts val="600"/>
              </a:spcBef>
              <a:spcAft>
                <a:spcPts val="600"/>
              </a:spcAft>
              <a:defRPr/>
            </a:pPr>
            <a:r>
              <a:rPr lang="en-US" sz="2500" dirty="0">
                <a:ea typeface="ＭＳ Ｐゴシック" pitchFamily="-107" charset="-128"/>
              </a:rPr>
              <a:t>Do not crowd a page with too many items</a:t>
            </a:r>
          </a:p>
          <a:p>
            <a:pPr marL="348375" indent="-348375">
              <a:lnSpc>
                <a:spcPct val="90000"/>
              </a:lnSpc>
              <a:spcBef>
                <a:spcPts val="600"/>
              </a:spcBef>
              <a:spcAft>
                <a:spcPts val="600"/>
              </a:spcAft>
              <a:defRPr/>
            </a:pPr>
            <a:r>
              <a:rPr lang="en-US" sz="2500" dirty="0">
                <a:ea typeface="ＭＳ Ｐゴシック" pitchFamily="-107" charset="-128"/>
              </a:rPr>
              <a:t>Avoid abbreviations</a:t>
            </a:r>
          </a:p>
          <a:p>
            <a:pPr marL="348375" indent="-348375">
              <a:lnSpc>
                <a:spcPct val="90000"/>
              </a:lnSpc>
              <a:spcBef>
                <a:spcPts val="600"/>
              </a:spcBef>
              <a:spcAft>
                <a:spcPts val="600"/>
              </a:spcAft>
              <a:defRPr/>
            </a:pPr>
            <a:r>
              <a:rPr lang="en-US" sz="2500" dirty="0">
                <a:ea typeface="ＭＳ Ｐゴシック" pitchFamily="-107" charset="-128"/>
              </a:rPr>
              <a:t>Avoid biased or suggestive items or terms</a:t>
            </a:r>
          </a:p>
          <a:p>
            <a:pPr marL="348375" indent="-348375">
              <a:lnSpc>
                <a:spcPct val="90000"/>
              </a:lnSpc>
              <a:spcBef>
                <a:spcPts val="600"/>
              </a:spcBef>
              <a:spcAft>
                <a:spcPts val="600"/>
              </a:spcAft>
              <a:defRPr/>
            </a:pPr>
            <a:r>
              <a:rPr lang="en-US" sz="2500" dirty="0">
                <a:ea typeface="ＭＳ Ｐゴシック" pitchFamily="-107" charset="-128"/>
              </a:rPr>
              <a:t>Number questions to avoid confusion</a:t>
            </a:r>
          </a:p>
          <a:p>
            <a:pPr marL="348375" indent="-348375">
              <a:lnSpc>
                <a:spcPct val="90000"/>
              </a:lnSpc>
              <a:spcBef>
                <a:spcPts val="600"/>
              </a:spcBef>
              <a:spcAft>
                <a:spcPts val="600"/>
              </a:spcAft>
              <a:defRPr/>
            </a:pPr>
            <a:r>
              <a:rPr lang="en-US" sz="2500" dirty="0">
                <a:ea typeface="ＭＳ Ｐゴシック" pitchFamily="-107" charset="-128"/>
              </a:rPr>
              <a:t>Pretest to identify confusing questions</a:t>
            </a:r>
          </a:p>
          <a:p>
            <a:pPr marL="348375" indent="-348375">
              <a:lnSpc>
                <a:spcPct val="90000"/>
              </a:lnSpc>
              <a:spcBef>
                <a:spcPts val="600"/>
              </a:spcBef>
              <a:spcAft>
                <a:spcPts val="600"/>
              </a:spcAft>
              <a:defRPr/>
            </a:pPr>
            <a:r>
              <a:rPr lang="en-US" sz="2500" dirty="0">
                <a:ea typeface="ＭＳ Ｐゴシック" pitchFamily="-107" charset="-128"/>
              </a:rPr>
              <a:t>Provide anonymity to respondents</a:t>
            </a:r>
          </a:p>
        </p:txBody>
      </p:sp>
    </p:spTree>
    <p:extLst>
      <p:ext uri="{BB962C8B-B14F-4D97-AF65-F5344CB8AC3E}">
        <p14:creationId xmlns:p14="http://schemas.microsoft.com/office/powerpoint/2010/main" val="18556682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a:t>Document Analysis</a:t>
            </a:r>
          </a:p>
        </p:txBody>
      </p:sp>
      <p:sp>
        <p:nvSpPr>
          <p:cNvPr id="38915" name="Content Placeholder 2"/>
          <p:cNvSpPr>
            <a:spLocks noGrp="1"/>
          </p:cNvSpPr>
          <p:nvPr>
            <p:ph idx="1"/>
          </p:nvPr>
        </p:nvSpPr>
        <p:spPr>
          <a:xfrm>
            <a:off x="1534584" y="1600200"/>
            <a:ext cx="9711267" cy="4056063"/>
          </a:xfrm>
        </p:spPr>
        <p:txBody>
          <a:bodyPr/>
          <a:lstStyle/>
          <a:p>
            <a:r>
              <a:rPr lang="en-US"/>
              <a:t>Provides information about the “as-is” system</a:t>
            </a:r>
          </a:p>
          <a:p>
            <a:pPr>
              <a:spcBef>
                <a:spcPts val="600"/>
              </a:spcBef>
            </a:pPr>
            <a:r>
              <a:rPr lang="en-US"/>
              <a:t>Review technical documents when available</a:t>
            </a:r>
          </a:p>
          <a:p>
            <a:pPr>
              <a:spcBef>
                <a:spcPts val="600"/>
              </a:spcBef>
            </a:pPr>
            <a:r>
              <a:rPr lang="en-US"/>
              <a:t>Review typical user documents:</a:t>
            </a:r>
          </a:p>
          <a:p>
            <a:pPr lvl="1"/>
            <a:r>
              <a:rPr lang="en-US"/>
              <a:t>Forms</a:t>
            </a:r>
          </a:p>
          <a:p>
            <a:pPr lvl="1"/>
            <a:r>
              <a:rPr lang="en-US"/>
              <a:t>Reports</a:t>
            </a:r>
          </a:p>
          <a:p>
            <a:pPr lvl="1"/>
            <a:r>
              <a:rPr lang="en-US"/>
              <a:t>Policy manuals</a:t>
            </a:r>
          </a:p>
          <a:p>
            <a:pPr>
              <a:spcBef>
                <a:spcPts val="600"/>
              </a:spcBef>
            </a:pPr>
            <a:r>
              <a:rPr lang="en-US"/>
              <a:t>Look for user additions to forms</a:t>
            </a:r>
          </a:p>
          <a:p>
            <a:pPr>
              <a:spcBef>
                <a:spcPts val="600"/>
              </a:spcBef>
            </a:pPr>
            <a:r>
              <a:rPr lang="en-US"/>
              <a:t>Look for unused form elements</a:t>
            </a:r>
          </a:p>
          <a:p>
            <a:endParaRPr lang="en-US"/>
          </a:p>
        </p:txBody>
      </p:sp>
    </p:spTree>
    <p:extLst>
      <p:ext uri="{BB962C8B-B14F-4D97-AF65-F5344CB8AC3E}">
        <p14:creationId xmlns:p14="http://schemas.microsoft.com/office/powerpoint/2010/main" val="22012860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r>
              <a:rPr lang="en-US"/>
              <a:t>Observation</a:t>
            </a:r>
          </a:p>
        </p:txBody>
      </p:sp>
      <p:sp>
        <p:nvSpPr>
          <p:cNvPr id="39939" name="Content Placeholder 2"/>
          <p:cNvSpPr>
            <a:spLocks noGrp="1"/>
          </p:cNvSpPr>
          <p:nvPr>
            <p:ph idx="1"/>
          </p:nvPr>
        </p:nvSpPr>
        <p:spPr/>
        <p:txBody>
          <a:bodyPr/>
          <a:lstStyle/>
          <a:p>
            <a:r>
              <a:rPr lang="en-US" sz="2500"/>
              <a:t>Users/managers often don’t remember everything they do</a:t>
            </a:r>
          </a:p>
          <a:p>
            <a:pPr>
              <a:spcBef>
                <a:spcPts val="600"/>
              </a:spcBef>
            </a:pPr>
            <a:r>
              <a:rPr lang="en-US" sz="2500"/>
              <a:t>Checks validity of information gathered in other ways</a:t>
            </a:r>
          </a:p>
          <a:p>
            <a:pPr>
              <a:spcBef>
                <a:spcPts val="600"/>
              </a:spcBef>
            </a:pPr>
            <a:r>
              <a:rPr lang="en-US" sz="2500"/>
              <a:t>Behaviors may change when people are watched</a:t>
            </a:r>
          </a:p>
          <a:p>
            <a:pPr lvl="1"/>
            <a:r>
              <a:rPr lang="en-US" sz="2300"/>
              <a:t>Workers tend to be very careful when watched</a:t>
            </a:r>
          </a:p>
          <a:p>
            <a:pPr lvl="1"/>
            <a:r>
              <a:rPr lang="en-US" sz="2300"/>
              <a:t>Keep a low profile</a:t>
            </a:r>
          </a:p>
          <a:p>
            <a:pPr lvl="1"/>
            <a:r>
              <a:rPr lang="en-US" sz="2300"/>
              <a:t>Try not to interrupt or influence workers</a:t>
            </a:r>
          </a:p>
          <a:p>
            <a:pPr>
              <a:spcBef>
                <a:spcPts val="600"/>
              </a:spcBef>
            </a:pPr>
            <a:r>
              <a:rPr lang="en-US" sz="2500"/>
              <a:t>Be careful not to ignore periodic activities</a:t>
            </a:r>
          </a:p>
          <a:p>
            <a:pPr lvl="1"/>
            <a:r>
              <a:rPr lang="en-US"/>
              <a:t>Weekly … Monthly … Annually</a:t>
            </a:r>
          </a:p>
          <a:p>
            <a:endParaRPr lang="en-US"/>
          </a:p>
        </p:txBody>
      </p:sp>
    </p:spTree>
    <p:extLst>
      <p:ext uri="{BB962C8B-B14F-4D97-AF65-F5344CB8AC3E}">
        <p14:creationId xmlns:p14="http://schemas.microsoft.com/office/powerpoint/2010/main" val="19079063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a:xfrm>
            <a:off x="1447800" y="184151"/>
            <a:ext cx="10414000" cy="1060449"/>
          </a:xfrm>
        </p:spPr>
        <p:txBody>
          <a:bodyPr>
            <a:normAutofit/>
          </a:bodyPr>
          <a:lstStyle/>
          <a:p>
            <a:r>
              <a:rPr lang="en-US" sz="3200"/>
              <a:t>Requirements-Gathering Techniques Compared</a:t>
            </a:r>
          </a:p>
        </p:txBody>
      </p:sp>
      <p:sp>
        <p:nvSpPr>
          <p:cNvPr id="40963" name="Content Placeholder 4"/>
          <p:cNvSpPr>
            <a:spLocks noGrp="1"/>
          </p:cNvSpPr>
          <p:nvPr>
            <p:ph idx="1"/>
          </p:nvPr>
        </p:nvSpPr>
        <p:spPr>
          <a:xfrm>
            <a:off x="732368" y="1600200"/>
            <a:ext cx="10723033" cy="1358900"/>
          </a:xfrm>
        </p:spPr>
        <p:txBody>
          <a:bodyPr/>
          <a:lstStyle/>
          <a:p>
            <a:r>
              <a:rPr lang="en-US"/>
              <a:t>A combination of techniques may be used</a:t>
            </a:r>
          </a:p>
          <a:p>
            <a:pPr>
              <a:spcBef>
                <a:spcPts val="600"/>
              </a:spcBef>
            </a:pPr>
            <a:r>
              <a:rPr lang="en-US"/>
              <a:t>Document analysis &amp; observation require little training; JAD sessions can be very challenging</a:t>
            </a:r>
          </a:p>
          <a:p>
            <a:endParaRPr lang="en-US"/>
          </a:p>
        </p:txBody>
      </p:sp>
      <p:pic>
        <p:nvPicPr>
          <p:cNvPr id="4096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1" y="3200400"/>
            <a:ext cx="10951633" cy="220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753936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r>
              <a:rPr lang="en-US"/>
              <a:t>Alternative Techniques</a:t>
            </a:r>
          </a:p>
        </p:txBody>
      </p:sp>
      <p:sp>
        <p:nvSpPr>
          <p:cNvPr id="41987" name="Content Placeholder 2"/>
          <p:cNvSpPr>
            <a:spLocks noGrp="1"/>
          </p:cNvSpPr>
          <p:nvPr>
            <p:ph idx="1"/>
          </p:nvPr>
        </p:nvSpPr>
        <p:spPr/>
        <p:txBody>
          <a:bodyPr/>
          <a:lstStyle/>
          <a:p>
            <a:r>
              <a:rPr lang="en-US"/>
              <a:t>Concept Maps</a:t>
            </a:r>
          </a:p>
          <a:p>
            <a:pPr lvl="1"/>
            <a:r>
              <a:rPr lang="en-US"/>
              <a:t>Represent meaningful relationships between concepts</a:t>
            </a:r>
          </a:p>
          <a:p>
            <a:pPr lvl="1"/>
            <a:r>
              <a:rPr lang="en-US"/>
              <a:t>Focus individuals on a small number of key ideas</a:t>
            </a:r>
          </a:p>
          <a:p>
            <a:pPr>
              <a:spcBef>
                <a:spcPts val="600"/>
              </a:spcBef>
            </a:pPr>
            <a:r>
              <a:rPr lang="en-US"/>
              <a:t>Story Cards &amp; Task Lists</a:t>
            </a:r>
          </a:p>
          <a:p>
            <a:pPr lvl="1"/>
            <a:r>
              <a:rPr lang="en-US"/>
              <a:t>Associated with agile development methods</a:t>
            </a:r>
          </a:p>
          <a:p>
            <a:pPr lvl="1"/>
            <a:r>
              <a:rPr lang="en-US"/>
              <a:t>File cards with a single requirement</a:t>
            </a:r>
          </a:p>
          <a:p>
            <a:pPr lvl="1"/>
            <a:r>
              <a:rPr lang="en-US"/>
              <a:t>Each requirement is discussed</a:t>
            </a:r>
          </a:p>
          <a:p>
            <a:pPr lvl="2"/>
            <a:r>
              <a:rPr lang="en-US"/>
              <a:t>How much effort is required to implement it</a:t>
            </a:r>
          </a:p>
          <a:p>
            <a:pPr lvl="2"/>
            <a:r>
              <a:rPr lang="en-US"/>
              <a:t>A task list is created for each requirement (story)</a:t>
            </a:r>
          </a:p>
          <a:p>
            <a:pPr lvl="2"/>
            <a:r>
              <a:rPr lang="en-US"/>
              <a:t>Large requirements can be split into smaller sections</a:t>
            </a:r>
          </a:p>
        </p:txBody>
      </p:sp>
    </p:spTree>
    <p:extLst>
      <p:ext uri="{BB962C8B-B14F-4D97-AF65-F5344CB8AC3E}">
        <p14:creationId xmlns:p14="http://schemas.microsoft.com/office/powerpoint/2010/main" val="4151538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 name="Shape 97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a:t>
            </a:fld>
            <a:endParaRPr sz="1800">
              <a:solidFill>
                <a:srgbClr val="CC0000"/>
              </a:solidFill>
            </a:endParaRPr>
          </a:p>
        </p:txBody>
      </p:sp>
      <p:sp>
        <p:nvSpPr>
          <p:cNvPr id="979" name="Shape 979"/>
          <p:cNvSpPr>
            <a:spLocks noGrp="1"/>
          </p:cNvSpPr>
          <p:nvPr>
            <p:ph type="title"/>
          </p:nvPr>
        </p:nvSpPr>
        <p:spPr>
          <a:prstGeom prst="rect">
            <a:avLst/>
          </a:prstGeom>
        </p:spPr>
        <p:txBody>
          <a:bodyPr/>
          <a:lstStyle/>
          <a:p>
            <a:pPr lvl="0">
              <a:defRPr sz="1800" b="0"/>
            </a:pPr>
            <a:r>
              <a:rPr sz="2700" b="1"/>
              <a:t>Software Development Activities</a:t>
            </a:r>
          </a:p>
        </p:txBody>
      </p:sp>
      <p:grpSp>
        <p:nvGrpSpPr>
          <p:cNvPr id="2" name="Group 1"/>
          <p:cNvGrpSpPr/>
          <p:nvPr/>
        </p:nvGrpSpPr>
        <p:grpSpPr>
          <a:xfrm>
            <a:off x="1727676" y="1270234"/>
            <a:ext cx="8736647" cy="5363849"/>
            <a:chOff x="1727677" y="927334"/>
            <a:chExt cx="8736647" cy="5363849"/>
          </a:xfrm>
        </p:grpSpPr>
        <p:sp>
          <p:nvSpPr>
            <p:cNvPr id="980" name="Shape 980"/>
            <p:cNvSpPr/>
            <p:nvPr/>
          </p:nvSpPr>
          <p:spPr>
            <a:xfrm>
              <a:off x="4714968" y="927334"/>
              <a:ext cx="2762064" cy="1642505"/>
            </a:xfrm>
            <a:prstGeom prst="roundRect">
              <a:avLst>
                <a:gd name="adj" fmla="val 8155"/>
              </a:avLst>
            </a:prstGeom>
            <a:solidFill>
              <a:srgbClr val="00F900">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Analysis</a:t>
              </a:r>
            </a:p>
            <a:p>
              <a:pPr lvl="0" algn="ctr">
                <a:defRPr sz="1800">
                  <a:uFillTx/>
                </a:defRPr>
              </a:pPr>
              <a:endParaRPr>
                <a:uFill>
                  <a:solidFill/>
                </a:uFill>
              </a:endParaRPr>
            </a:p>
            <a:p>
              <a:pPr lvl="0" algn="ctr">
                <a:defRPr sz="1800">
                  <a:uFillTx/>
                </a:defRPr>
              </a:pPr>
              <a:r>
                <a:rPr>
                  <a:uFill>
                    <a:solidFill/>
                  </a:uFill>
                </a:rPr>
                <a:t>Define the conceptual model</a:t>
              </a:r>
            </a:p>
          </p:txBody>
        </p:sp>
        <p:sp>
          <p:nvSpPr>
            <p:cNvPr id="981" name="Shape 981"/>
            <p:cNvSpPr/>
            <p:nvPr/>
          </p:nvSpPr>
          <p:spPr>
            <a:xfrm>
              <a:off x="7702259" y="927334"/>
              <a:ext cx="2762065" cy="1642505"/>
            </a:xfrm>
            <a:prstGeom prst="roundRect">
              <a:avLst>
                <a:gd name="adj" fmla="val 8155"/>
              </a:avLst>
            </a:prstGeom>
            <a:solidFill>
              <a:srgbClr val="00F900">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Design</a:t>
              </a:r>
            </a:p>
            <a:p>
              <a:pPr lvl="0" algn="ctr">
                <a:defRPr sz="1800">
                  <a:uFillTx/>
                </a:defRPr>
              </a:pPr>
              <a:endParaRPr>
                <a:uFill>
                  <a:solidFill/>
                </a:uFill>
              </a:endParaRPr>
            </a:p>
            <a:p>
              <a:pPr lvl="0" algn="ctr">
                <a:defRPr sz="1800">
                  <a:uFillTx/>
                </a:defRPr>
              </a:pPr>
              <a:r>
                <a:rPr>
                  <a:uFill>
                    <a:solidFill/>
                  </a:uFill>
                </a:rPr>
                <a:t>Design the solution / software plan</a:t>
              </a:r>
            </a:p>
          </p:txBody>
        </p:sp>
        <p:sp>
          <p:nvSpPr>
            <p:cNvPr id="982" name="Shape 982"/>
            <p:cNvSpPr/>
            <p:nvPr/>
          </p:nvSpPr>
          <p:spPr>
            <a:xfrm>
              <a:off x="1727677" y="2788005"/>
              <a:ext cx="2762065" cy="1642506"/>
            </a:xfrm>
            <a:prstGeom prst="roundRect">
              <a:avLst>
                <a:gd name="adj" fmla="val 8155"/>
              </a:avLst>
            </a:prstGeom>
            <a:solidFill>
              <a:srgbClr val="FF7E79">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Implementation</a:t>
              </a:r>
            </a:p>
            <a:p>
              <a:pPr lvl="0" algn="ctr">
                <a:defRPr sz="1800">
                  <a:uFillTx/>
                </a:defRPr>
              </a:pPr>
              <a:endParaRPr>
                <a:uFill>
                  <a:solidFill/>
                </a:uFill>
              </a:endParaRPr>
            </a:p>
            <a:p>
              <a:pPr lvl="0" algn="ctr">
                <a:defRPr sz="1800">
                  <a:uFillTx/>
                </a:defRPr>
              </a:pPr>
              <a:r>
                <a:rPr>
                  <a:uFill>
                    <a:solidFill/>
                  </a:uFill>
                </a:rPr>
                <a:t>Code the system based on the design</a:t>
              </a:r>
            </a:p>
          </p:txBody>
        </p:sp>
        <p:sp>
          <p:nvSpPr>
            <p:cNvPr id="983" name="Shape 983"/>
            <p:cNvSpPr/>
            <p:nvPr/>
          </p:nvSpPr>
          <p:spPr>
            <a:xfrm>
              <a:off x="4714968" y="2788005"/>
              <a:ext cx="2762064" cy="1642506"/>
            </a:xfrm>
            <a:prstGeom prst="roundRect">
              <a:avLst>
                <a:gd name="adj" fmla="val 8155"/>
              </a:avLst>
            </a:prstGeom>
            <a:solidFill>
              <a:srgbClr val="FF7E79">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Integration and Test</a:t>
              </a:r>
            </a:p>
            <a:p>
              <a:pPr lvl="0" algn="ctr">
                <a:defRPr sz="1800">
                  <a:uFillTx/>
                </a:defRPr>
              </a:pPr>
              <a:endParaRPr>
                <a:uFill>
                  <a:solidFill/>
                </a:uFill>
              </a:endParaRPr>
            </a:p>
            <a:p>
              <a:pPr lvl="0" algn="ctr">
                <a:defRPr sz="1800">
                  <a:uFillTx/>
                </a:defRPr>
              </a:pPr>
              <a:r>
                <a:rPr>
                  <a:uFill>
                    <a:solidFill/>
                  </a:uFill>
                </a:rPr>
                <a:t>Prove that the system meets the requirements</a:t>
              </a:r>
            </a:p>
          </p:txBody>
        </p:sp>
        <p:sp>
          <p:nvSpPr>
            <p:cNvPr id="984" name="Shape 984"/>
            <p:cNvSpPr/>
            <p:nvPr/>
          </p:nvSpPr>
          <p:spPr>
            <a:xfrm>
              <a:off x="7702259" y="2788005"/>
              <a:ext cx="2762065" cy="1642506"/>
            </a:xfrm>
            <a:prstGeom prst="roundRect">
              <a:avLst>
                <a:gd name="adj" fmla="val 8155"/>
              </a:avLst>
            </a:prstGeom>
            <a:solidFill>
              <a:srgbClr val="FF7E79">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Deployment</a:t>
              </a:r>
            </a:p>
            <a:p>
              <a:pPr lvl="0" algn="ctr">
                <a:defRPr sz="1800">
                  <a:uFillTx/>
                </a:defRPr>
              </a:pPr>
              <a:endParaRPr>
                <a:uFill>
                  <a:solidFill/>
                </a:uFill>
              </a:endParaRPr>
            </a:p>
            <a:p>
              <a:pPr lvl="0" algn="ctr">
                <a:defRPr sz="1800">
                  <a:uFillTx/>
                </a:defRPr>
              </a:pPr>
              <a:r>
                <a:rPr>
                  <a:uFill>
                    <a:solidFill/>
                  </a:uFill>
                </a:rPr>
                <a:t>Installation and training</a:t>
              </a:r>
            </a:p>
          </p:txBody>
        </p:sp>
        <p:sp>
          <p:nvSpPr>
            <p:cNvPr id="985" name="Shape 985"/>
            <p:cNvSpPr/>
            <p:nvPr/>
          </p:nvSpPr>
          <p:spPr>
            <a:xfrm>
              <a:off x="4714968" y="4648678"/>
              <a:ext cx="2762064" cy="1642505"/>
            </a:xfrm>
            <a:prstGeom prst="roundRect">
              <a:avLst>
                <a:gd name="adj" fmla="val 8155"/>
              </a:avLst>
            </a:prstGeom>
            <a:solidFill>
              <a:srgbClr val="FF7E79">
                <a:alpha val="35000"/>
              </a:srgbClr>
            </a:solidFill>
            <a:ln w="6350">
              <a:solidFill>
                <a:srgbClr val="000000">
                  <a:alpha val="35000"/>
                </a:srgbClr>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Maintenance</a:t>
              </a:r>
            </a:p>
            <a:p>
              <a:pPr lvl="0" algn="ctr">
                <a:defRPr sz="1800">
                  <a:uFillTx/>
                </a:defRPr>
              </a:pPr>
              <a:endParaRPr>
                <a:uFill>
                  <a:solidFill/>
                </a:uFill>
              </a:endParaRPr>
            </a:p>
            <a:p>
              <a:pPr lvl="0" algn="ctr">
                <a:defRPr sz="1800">
                  <a:uFillTx/>
                </a:defRPr>
              </a:pPr>
              <a:r>
                <a:rPr>
                  <a:uFill>
                    <a:solidFill/>
                  </a:uFill>
                </a:rPr>
                <a:t>Post-install review</a:t>
              </a:r>
            </a:p>
            <a:p>
              <a:pPr lvl="0" algn="ctr">
                <a:defRPr sz="1800">
                  <a:uFillTx/>
                </a:defRPr>
              </a:pPr>
              <a:r>
                <a:rPr>
                  <a:uFill>
                    <a:solidFill/>
                  </a:uFill>
                </a:rPr>
                <a:t>Support docs</a:t>
              </a:r>
            </a:p>
            <a:p>
              <a:pPr lvl="0" algn="ctr">
                <a:defRPr sz="1800">
                  <a:uFillTx/>
                </a:defRPr>
              </a:pPr>
              <a:r>
                <a:rPr>
                  <a:uFill>
                    <a:solidFill/>
                  </a:uFill>
                </a:rPr>
                <a:t>Active support</a:t>
              </a:r>
            </a:p>
          </p:txBody>
        </p:sp>
        <p:sp>
          <p:nvSpPr>
            <p:cNvPr id="986" name="Shape 986"/>
            <p:cNvSpPr/>
            <p:nvPr/>
          </p:nvSpPr>
          <p:spPr>
            <a:xfrm>
              <a:off x="1727677" y="927334"/>
              <a:ext cx="2762065" cy="1642505"/>
            </a:xfrm>
            <a:prstGeom prst="roundRect">
              <a:avLst>
                <a:gd name="adj" fmla="val 8155"/>
              </a:avLst>
            </a:prstGeom>
            <a:solidFill>
              <a:srgbClr val="00F900"/>
            </a:solidFill>
            <a:ln w="6350">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uFillTx/>
                </a:defRPr>
              </a:pPr>
              <a:r>
                <a:rPr sz="2000">
                  <a:uFill>
                    <a:solidFill/>
                  </a:uFill>
                  <a:latin typeface="Gill Sans SemiBold"/>
                  <a:ea typeface="Gill Sans SemiBold"/>
                  <a:cs typeface="Gill Sans SemiBold"/>
                  <a:sym typeface="Gill Sans SemiBold"/>
                </a:rPr>
                <a:t>Requirements Gathering</a:t>
              </a:r>
            </a:p>
            <a:p>
              <a:pPr lvl="0" algn="ctr">
                <a:defRPr sz="1800">
                  <a:uFillTx/>
                </a:defRPr>
              </a:pPr>
              <a:endParaRPr>
                <a:uFill>
                  <a:solidFill/>
                </a:uFill>
              </a:endParaRPr>
            </a:p>
            <a:p>
              <a:pPr lvl="0" algn="ctr">
                <a:defRPr sz="1800">
                  <a:uFillTx/>
                </a:defRPr>
              </a:pPr>
              <a:r>
                <a:rPr>
                  <a:uFill>
                    <a:solidFill/>
                  </a:uFill>
                </a:rPr>
                <a:t>Define requirement specification</a:t>
              </a:r>
            </a:p>
          </p:txBody>
        </p:sp>
      </p:grpSp>
    </p:spTree>
    <p:extLst>
      <p:ext uri="{BB962C8B-B14F-4D97-AF65-F5344CB8AC3E}">
        <p14:creationId xmlns:p14="http://schemas.microsoft.com/office/powerpoint/2010/main" val="707043968"/>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a:xfrm>
            <a:off x="732368" y="107950"/>
            <a:ext cx="10723033" cy="1162050"/>
          </a:xfrm>
        </p:spPr>
        <p:txBody>
          <a:bodyPr/>
          <a:lstStyle/>
          <a:p>
            <a:r>
              <a:rPr lang="en-US"/>
              <a:t>The System Proposal</a:t>
            </a:r>
          </a:p>
        </p:txBody>
      </p:sp>
      <p:sp>
        <p:nvSpPr>
          <p:cNvPr id="43011" name="Content Placeholder 2"/>
          <p:cNvSpPr>
            <a:spLocks noGrp="1"/>
          </p:cNvSpPr>
          <p:nvPr>
            <p:ph idx="1"/>
          </p:nvPr>
        </p:nvSpPr>
        <p:spPr>
          <a:xfrm>
            <a:off x="732368" y="1514476"/>
            <a:ext cx="10723033" cy="4487863"/>
          </a:xfrm>
        </p:spPr>
        <p:txBody>
          <a:bodyPr/>
          <a:lstStyle/>
          <a:p>
            <a:r>
              <a:rPr lang="en-US"/>
              <a:t>Combines all material created in planning &amp; analysis</a:t>
            </a:r>
          </a:p>
          <a:p>
            <a:pPr>
              <a:spcBef>
                <a:spcPts val="600"/>
              </a:spcBef>
            </a:pPr>
            <a:r>
              <a:rPr lang="en-US"/>
              <a:t>Included sections:</a:t>
            </a:r>
          </a:p>
          <a:p>
            <a:pPr lvl="1"/>
            <a:r>
              <a:rPr lang="en-US"/>
              <a:t>Executive summary</a:t>
            </a:r>
          </a:p>
          <a:p>
            <a:pPr lvl="2"/>
            <a:r>
              <a:rPr lang="en-US"/>
              <a:t>Provides all critical information is summary form</a:t>
            </a:r>
          </a:p>
          <a:p>
            <a:pPr lvl="2"/>
            <a:r>
              <a:rPr lang="en-US"/>
              <a:t>Helps busy executives determine which sections they need to read in more detail</a:t>
            </a:r>
          </a:p>
          <a:p>
            <a:pPr lvl="1"/>
            <a:r>
              <a:rPr lang="en-US"/>
              <a:t>The system request</a:t>
            </a:r>
          </a:p>
          <a:p>
            <a:pPr lvl="1"/>
            <a:r>
              <a:rPr lang="en-US"/>
              <a:t>The workplan</a:t>
            </a:r>
          </a:p>
          <a:p>
            <a:pPr lvl="1"/>
            <a:r>
              <a:rPr lang="en-US"/>
              <a:t>The feasibility analysis</a:t>
            </a:r>
          </a:p>
          <a:p>
            <a:pPr lvl="1"/>
            <a:r>
              <a:rPr lang="en-US"/>
              <a:t>The requirements definition</a:t>
            </a:r>
          </a:p>
          <a:p>
            <a:pPr lvl="1"/>
            <a:r>
              <a:rPr lang="en-US"/>
              <a:t>Current models of the system (expected to evolve)</a:t>
            </a:r>
          </a:p>
        </p:txBody>
      </p:sp>
    </p:spTree>
    <p:extLst>
      <p:ext uri="{BB962C8B-B14F-4D97-AF65-F5344CB8AC3E}">
        <p14:creationId xmlns:p14="http://schemas.microsoft.com/office/powerpoint/2010/main" val="8128779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a:xfrm>
            <a:off x="732368" y="107950"/>
            <a:ext cx="10723033" cy="1011238"/>
          </a:xfrm>
        </p:spPr>
        <p:txBody>
          <a:bodyPr/>
          <a:lstStyle/>
          <a:p>
            <a:r>
              <a:rPr lang="en-US"/>
              <a:t>System Proposal Template</a:t>
            </a:r>
          </a:p>
        </p:txBody>
      </p:sp>
      <p:pic>
        <p:nvPicPr>
          <p:cNvPr id="44035"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2268" y="1258888"/>
            <a:ext cx="6872817" cy="4824412"/>
          </a:xfrm>
        </p:spPr>
      </p:pic>
    </p:spTree>
    <p:extLst>
      <p:ext uri="{BB962C8B-B14F-4D97-AF65-F5344CB8AC3E}">
        <p14:creationId xmlns:p14="http://schemas.microsoft.com/office/powerpoint/2010/main" val="3438331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D1B0C-9F51-49D2-9435-3E7CBF678872}"/>
              </a:ext>
            </a:extLst>
          </p:cNvPr>
          <p:cNvSpPr>
            <a:spLocks noGrp="1"/>
          </p:cNvSpPr>
          <p:nvPr>
            <p:ph type="title"/>
          </p:nvPr>
        </p:nvSpPr>
        <p:spPr>
          <a:xfrm>
            <a:off x="2043484" y="365126"/>
            <a:ext cx="9780216" cy="993774"/>
          </a:xfrm>
        </p:spPr>
        <p:txBody>
          <a:bodyPr>
            <a:normAutofit/>
          </a:bodyPr>
          <a:lstStyle/>
          <a:p>
            <a:pPr lvl="0"/>
            <a:r>
              <a:rPr lang="en-US" sz="2700"/>
              <a:t>Views</a:t>
            </a:r>
            <a:endParaRPr lang="en-US" sz="2700" b="1"/>
          </a:p>
        </p:txBody>
      </p:sp>
      <p:sp>
        <p:nvSpPr>
          <p:cNvPr id="3" name="Content Placeholder 2">
            <a:extLst>
              <a:ext uri="{FF2B5EF4-FFF2-40B4-BE49-F238E27FC236}">
                <a16:creationId xmlns:a16="http://schemas.microsoft.com/office/drawing/2014/main" id="{093BB65F-E818-4AC8-969E-874A837A92F9}"/>
              </a:ext>
            </a:extLst>
          </p:cNvPr>
          <p:cNvSpPr>
            <a:spLocks noGrp="1"/>
          </p:cNvSpPr>
          <p:nvPr>
            <p:ph idx="1"/>
          </p:nvPr>
        </p:nvSpPr>
        <p:spPr>
          <a:xfrm>
            <a:off x="469127" y="1825625"/>
            <a:ext cx="11235193" cy="4765675"/>
          </a:xfrm>
        </p:spPr>
        <p:txBody>
          <a:bodyPr vert="horz" lIns="91440" tIns="45720" rIns="91440" bIns="45720" rtlCol="0">
            <a:normAutofit/>
          </a:bodyPr>
          <a:lstStyle/>
          <a:p>
            <a:pPr marL="0" indent="0">
              <a:buNone/>
            </a:pPr>
            <a:endParaRPr lang="en-US"/>
          </a:p>
        </p:txBody>
      </p:sp>
      <p:grpSp>
        <p:nvGrpSpPr>
          <p:cNvPr id="5" name="Group 976"/>
          <p:cNvGrpSpPr/>
          <p:nvPr/>
        </p:nvGrpSpPr>
        <p:grpSpPr>
          <a:xfrm>
            <a:off x="2246840" y="1972274"/>
            <a:ext cx="7345363" cy="4103688"/>
            <a:chOff x="0" y="0"/>
            <a:chExt cx="7345362" cy="4103687"/>
          </a:xfrm>
        </p:grpSpPr>
        <p:sp>
          <p:nvSpPr>
            <p:cNvPr id="6" name="Shape 965"/>
            <p:cNvSpPr/>
            <p:nvPr/>
          </p:nvSpPr>
          <p:spPr>
            <a:xfrm>
              <a:off x="-1" y="0"/>
              <a:ext cx="7345364" cy="41036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marL="0" marR="0" lvl="0">
                <a:defRPr sz="1800">
                  <a:uFillTx/>
                  <a:latin typeface="Verdana"/>
                  <a:ea typeface="Verdana"/>
                  <a:cs typeface="Verdana"/>
                  <a:sym typeface="Verdana"/>
                </a:defRPr>
              </a:pPr>
              <a:endParaRPr/>
            </a:p>
          </p:txBody>
        </p:sp>
        <p:sp>
          <p:nvSpPr>
            <p:cNvPr id="7" name="Shape 966"/>
            <p:cNvSpPr/>
            <p:nvPr/>
          </p:nvSpPr>
          <p:spPr>
            <a:xfrm>
              <a:off x="2344737" y="1344612"/>
              <a:ext cx="2705101" cy="10556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marL="0" marR="0" lvl="0">
                <a:defRPr sz="1800">
                  <a:uFillTx/>
                  <a:latin typeface="Verdana"/>
                  <a:ea typeface="Verdana"/>
                  <a:cs typeface="Verdana"/>
                  <a:sym typeface="Verdana"/>
                </a:defRPr>
              </a:pPr>
              <a:endParaRPr/>
            </a:p>
          </p:txBody>
        </p:sp>
        <p:sp>
          <p:nvSpPr>
            <p:cNvPr id="8" name="Shape 967"/>
            <p:cNvSpPr/>
            <p:nvPr/>
          </p:nvSpPr>
          <p:spPr>
            <a:xfrm>
              <a:off x="3697287" y="0"/>
              <a:ext cx="1589" cy="1344613"/>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marL="0" marR="0" lvl="0" defTabSz="457200">
                <a:defRPr>
                  <a:uFillTx/>
                  <a:latin typeface="Helvetica"/>
                  <a:ea typeface="Helvetica"/>
                  <a:cs typeface="Helvetica"/>
                  <a:sym typeface="Helvetica"/>
                </a:defRPr>
              </a:pPr>
              <a:endParaRPr/>
            </a:p>
          </p:txBody>
        </p:sp>
        <p:sp>
          <p:nvSpPr>
            <p:cNvPr id="9" name="Shape 968"/>
            <p:cNvSpPr/>
            <p:nvPr/>
          </p:nvSpPr>
          <p:spPr>
            <a:xfrm flipH="1">
              <a:off x="3673475" y="2400299"/>
              <a:ext cx="23813" cy="1703389"/>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marL="0" marR="0" lvl="0" defTabSz="457200">
                <a:defRPr>
                  <a:uFillTx/>
                  <a:latin typeface="Helvetica"/>
                  <a:ea typeface="Helvetica"/>
                  <a:cs typeface="Helvetica"/>
                  <a:sym typeface="Helvetica"/>
                </a:defRPr>
              </a:pPr>
              <a:endParaRPr/>
            </a:p>
          </p:txBody>
        </p:sp>
        <p:sp>
          <p:nvSpPr>
            <p:cNvPr id="10" name="Shape 969"/>
            <p:cNvSpPr/>
            <p:nvPr/>
          </p:nvSpPr>
          <p:spPr>
            <a:xfrm>
              <a:off x="1672272" y="477837"/>
              <a:ext cx="1978979" cy="8534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marL="0" marR="0" lvl="0" algn="r">
                <a:defRPr sz="1800">
                  <a:uFillTx/>
                </a:defRPr>
              </a:pPr>
              <a:r>
                <a:rPr>
                  <a:latin typeface="Verdana"/>
                  <a:ea typeface="Verdana"/>
                  <a:cs typeface="Verdana"/>
                  <a:sym typeface="Verdana"/>
                </a:rPr>
                <a:t>Static view</a:t>
              </a:r>
            </a:p>
            <a:p>
              <a:pPr marL="0" marR="0" lvl="0" algn="r">
                <a:defRPr sz="1800">
                  <a:uFillTx/>
                </a:defRPr>
              </a:pPr>
              <a:r>
                <a:rPr sz="1600" b="1">
                  <a:latin typeface="Verdana"/>
                  <a:ea typeface="Verdana"/>
                  <a:cs typeface="Verdana"/>
                  <a:sym typeface="Verdana"/>
                </a:rPr>
                <a:t>Class diagrams</a:t>
              </a:r>
            </a:p>
            <a:p>
              <a:pPr marL="0" marR="0" lvl="0" algn="r">
                <a:defRPr sz="1800">
                  <a:uFillTx/>
                </a:defRPr>
              </a:pPr>
              <a:r>
                <a:rPr sz="1600" b="1">
                  <a:latin typeface="Verdana"/>
                  <a:ea typeface="Verdana"/>
                  <a:cs typeface="Verdana"/>
                  <a:sym typeface="Verdana"/>
                </a:rPr>
                <a:t>Object diagrams</a:t>
              </a:r>
            </a:p>
          </p:txBody>
        </p:sp>
        <p:sp>
          <p:nvSpPr>
            <p:cNvPr id="11" name="Shape 970"/>
            <p:cNvSpPr/>
            <p:nvPr/>
          </p:nvSpPr>
          <p:spPr>
            <a:xfrm>
              <a:off x="3673475" y="2413000"/>
              <a:ext cx="2609414" cy="61214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marL="0" marR="0" lvl="0">
                <a:defRPr sz="1800">
                  <a:uFillTx/>
                </a:defRPr>
              </a:pPr>
              <a:r>
                <a:rPr>
                  <a:latin typeface="Verdana"/>
                  <a:ea typeface="Verdana"/>
                  <a:cs typeface="Verdana"/>
                  <a:sym typeface="Verdana"/>
                </a:rPr>
                <a:t>Deployment view</a:t>
              </a:r>
            </a:p>
            <a:p>
              <a:pPr marL="0" marR="0" lvl="0">
                <a:defRPr sz="1800">
                  <a:uFillTx/>
                </a:defRPr>
              </a:pPr>
              <a:r>
                <a:rPr sz="1600" b="1">
                  <a:latin typeface="Verdana"/>
                  <a:ea typeface="Verdana"/>
                  <a:cs typeface="Verdana"/>
                  <a:sym typeface="Verdana"/>
                </a:rPr>
                <a:t>Deployment diagrams</a:t>
              </a:r>
            </a:p>
          </p:txBody>
        </p:sp>
        <p:sp>
          <p:nvSpPr>
            <p:cNvPr id="12" name="Shape 971"/>
            <p:cNvSpPr/>
            <p:nvPr/>
          </p:nvSpPr>
          <p:spPr>
            <a:xfrm>
              <a:off x="1048087" y="2392362"/>
              <a:ext cx="2590464" cy="10947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marL="0" marR="0" lvl="0" algn="r">
                <a:defRPr sz="1800">
                  <a:uFillTx/>
                </a:defRPr>
              </a:pPr>
              <a:r>
                <a:rPr>
                  <a:latin typeface="Verdana"/>
                  <a:ea typeface="Verdana"/>
                  <a:cs typeface="Verdana"/>
                  <a:sym typeface="Verdana"/>
                </a:rPr>
                <a:t>Dynamic view</a:t>
              </a:r>
            </a:p>
            <a:p>
              <a:pPr marL="0" marR="0" lvl="0" algn="r">
                <a:defRPr sz="1800">
                  <a:uFillTx/>
                </a:defRPr>
              </a:pPr>
              <a:r>
                <a:rPr sz="1600" b="1">
                  <a:latin typeface="Verdana"/>
                  <a:ea typeface="Verdana"/>
                  <a:cs typeface="Verdana"/>
                  <a:sym typeface="Verdana"/>
                </a:rPr>
                <a:t>Interaction diagrams</a:t>
              </a:r>
            </a:p>
            <a:p>
              <a:pPr marL="0" marR="0" lvl="0" algn="r">
                <a:defRPr sz="1800">
                  <a:uFillTx/>
                </a:defRPr>
              </a:pPr>
              <a:r>
                <a:rPr sz="1600" b="1">
                  <a:latin typeface="Verdana"/>
                  <a:ea typeface="Verdana"/>
                  <a:cs typeface="Verdana"/>
                  <a:sym typeface="Verdana"/>
                </a:rPr>
                <a:t>State diagrams</a:t>
              </a:r>
            </a:p>
            <a:p>
              <a:pPr marL="0" marR="0" lvl="0" algn="r">
                <a:defRPr sz="1800">
                  <a:uFillTx/>
                </a:defRPr>
              </a:pPr>
              <a:r>
                <a:rPr sz="1600" b="1">
                  <a:latin typeface="Verdana"/>
                  <a:ea typeface="Verdana"/>
                  <a:cs typeface="Verdana"/>
                  <a:sym typeface="Verdana"/>
                </a:rPr>
                <a:t>Activity diagrams</a:t>
              </a:r>
            </a:p>
          </p:txBody>
        </p:sp>
        <p:sp>
          <p:nvSpPr>
            <p:cNvPr id="13" name="Shape 972"/>
            <p:cNvSpPr/>
            <p:nvPr/>
          </p:nvSpPr>
          <p:spPr>
            <a:xfrm>
              <a:off x="2612102" y="1511300"/>
              <a:ext cx="2264034" cy="61214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marL="0" marR="0" lvl="0" algn="ctr">
                <a:defRPr sz="1800">
                  <a:uFillTx/>
                </a:defRPr>
              </a:pPr>
              <a:r>
                <a:rPr>
                  <a:latin typeface="Verdana"/>
                  <a:ea typeface="Verdana"/>
                  <a:cs typeface="Verdana"/>
                  <a:sym typeface="Verdana"/>
                </a:rPr>
                <a:t>Users view</a:t>
              </a:r>
            </a:p>
            <a:p>
              <a:pPr marL="0" marR="0" lvl="0" algn="ctr">
                <a:defRPr sz="1800">
                  <a:uFillTx/>
                </a:defRPr>
              </a:pPr>
              <a:r>
                <a:rPr sz="1600" b="1">
                  <a:latin typeface="Verdana"/>
                  <a:ea typeface="Verdana"/>
                  <a:cs typeface="Verdana"/>
                  <a:sym typeface="Verdana"/>
                </a:rPr>
                <a:t>Use-case diagrams</a:t>
              </a:r>
            </a:p>
          </p:txBody>
        </p:sp>
        <p:sp>
          <p:nvSpPr>
            <p:cNvPr id="14" name="Shape 973"/>
            <p:cNvSpPr/>
            <p:nvPr/>
          </p:nvSpPr>
          <p:spPr>
            <a:xfrm>
              <a:off x="3744912" y="496887"/>
              <a:ext cx="2535397" cy="8534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marL="0" marR="0" lvl="0">
                <a:defRPr sz="1800">
                  <a:uFillTx/>
                </a:defRPr>
              </a:pPr>
              <a:r>
                <a:rPr>
                  <a:latin typeface="Verdana"/>
                  <a:ea typeface="Verdana"/>
                  <a:cs typeface="Verdana"/>
                  <a:sym typeface="Verdana"/>
                </a:rPr>
                <a:t>Architectural view</a:t>
              </a:r>
            </a:p>
            <a:p>
              <a:pPr marL="0" marR="0" lvl="0">
                <a:defRPr sz="1800">
                  <a:uFillTx/>
                </a:defRPr>
              </a:pPr>
              <a:r>
                <a:rPr sz="1600" b="1">
                  <a:latin typeface="Verdana"/>
                  <a:ea typeface="Verdana"/>
                  <a:cs typeface="Verdana"/>
                  <a:sym typeface="Verdana"/>
                </a:rPr>
                <a:t>Package diagrams</a:t>
              </a:r>
              <a:endParaRPr b="1">
                <a:latin typeface="Verdana"/>
                <a:ea typeface="Verdana"/>
                <a:cs typeface="Verdana"/>
                <a:sym typeface="Verdana"/>
              </a:endParaRPr>
            </a:p>
            <a:p>
              <a:pPr marL="0" marR="0" lvl="0">
                <a:defRPr sz="1800">
                  <a:uFillTx/>
                </a:defRPr>
              </a:pPr>
              <a:r>
                <a:rPr sz="1600" b="1">
                  <a:latin typeface="Verdana"/>
                  <a:ea typeface="Verdana"/>
                  <a:cs typeface="Verdana"/>
                  <a:sym typeface="Verdana"/>
                </a:rPr>
                <a:t>Component diagrams</a:t>
              </a:r>
            </a:p>
          </p:txBody>
        </p:sp>
        <p:sp>
          <p:nvSpPr>
            <p:cNvPr id="15" name="Shape 974"/>
            <p:cNvSpPr/>
            <p:nvPr/>
          </p:nvSpPr>
          <p:spPr>
            <a:xfrm>
              <a:off x="15875" y="1914525"/>
              <a:ext cx="2305050" cy="0"/>
            </a:xfrm>
            <a:prstGeom prst="line">
              <a:avLst/>
            </a:prstGeom>
            <a:noFill/>
            <a:ln w="9525" cap="flat">
              <a:solidFill>
                <a:srgbClr val="000000"/>
              </a:solidFill>
              <a:prstDash val="solid"/>
              <a:round/>
            </a:ln>
            <a:effectLst/>
          </p:spPr>
          <p:txBody>
            <a:bodyPr wrap="square" lIns="45719" tIns="45719" rIns="45719" bIns="45719" numCol="1" anchor="t">
              <a:noAutofit/>
            </a:bodyPr>
            <a:lstStyle/>
            <a:p>
              <a:pPr marL="0" marR="0" lvl="0" defTabSz="457200">
                <a:defRPr>
                  <a:uFillTx/>
                  <a:latin typeface="Helvetica"/>
                  <a:ea typeface="Helvetica"/>
                  <a:cs typeface="Helvetica"/>
                  <a:sym typeface="Helvetica"/>
                </a:defRPr>
              </a:pPr>
              <a:endParaRPr/>
            </a:p>
          </p:txBody>
        </p:sp>
        <p:sp>
          <p:nvSpPr>
            <p:cNvPr id="16" name="Shape 975"/>
            <p:cNvSpPr/>
            <p:nvPr/>
          </p:nvSpPr>
          <p:spPr>
            <a:xfrm>
              <a:off x="5041900" y="1943100"/>
              <a:ext cx="2303463" cy="0"/>
            </a:xfrm>
            <a:prstGeom prst="line">
              <a:avLst/>
            </a:prstGeom>
            <a:noFill/>
            <a:ln w="9525" cap="flat">
              <a:solidFill>
                <a:srgbClr val="000000"/>
              </a:solidFill>
              <a:prstDash val="solid"/>
              <a:round/>
            </a:ln>
            <a:effectLst/>
          </p:spPr>
          <p:txBody>
            <a:bodyPr wrap="square" lIns="45719" tIns="45719" rIns="45719" bIns="45719" numCol="1" anchor="t">
              <a:noAutofit/>
            </a:bodyPr>
            <a:lstStyle/>
            <a:p>
              <a:pPr marL="0" marR="0" lvl="0" defTabSz="457200">
                <a:defRPr>
                  <a:uFillTx/>
                  <a:latin typeface="Helvetica"/>
                  <a:ea typeface="Helvetica"/>
                  <a:cs typeface="Helvetica"/>
                  <a:sym typeface="Helvetica"/>
                </a:defRPr>
              </a:pPr>
              <a:endParaRPr/>
            </a:p>
          </p:txBody>
        </p:sp>
      </p:grpSp>
    </p:spTree>
    <p:extLst>
      <p:ext uri="{BB962C8B-B14F-4D97-AF65-F5344CB8AC3E}">
        <p14:creationId xmlns:p14="http://schemas.microsoft.com/office/powerpoint/2010/main" val="1961779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 name="Shape 992"/>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33</a:t>
            </a:fld>
            <a:endParaRPr sz="1800">
              <a:solidFill>
                <a:srgbClr val="CC0000"/>
              </a:solidFill>
            </a:endParaRPr>
          </a:p>
        </p:txBody>
      </p:sp>
      <p:sp>
        <p:nvSpPr>
          <p:cNvPr id="993" name="Shape 993"/>
          <p:cNvSpPr>
            <a:spLocks noGrp="1"/>
          </p:cNvSpPr>
          <p:nvPr>
            <p:ph type="title"/>
          </p:nvPr>
        </p:nvSpPr>
        <p:spPr>
          <a:prstGeom prst="rect">
            <a:avLst/>
          </a:prstGeom>
        </p:spPr>
        <p:txBody>
          <a:bodyPr/>
          <a:lstStyle/>
          <a:p>
            <a:pPr lvl="0">
              <a:defRPr sz="1800" b="0"/>
            </a:pPr>
            <a:r>
              <a:rPr sz="2700" b="1"/>
              <a:t>Use-case diagram</a:t>
            </a:r>
          </a:p>
        </p:txBody>
      </p:sp>
      <p:sp>
        <p:nvSpPr>
          <p:cNvPr id="994" name="Shape 994"/>
          <p:cNvSpPr>
            <a:spLocks noGrp="1"/>
          </p:cNvSpPr>
          <p:nvPr>
            <p:ph type="body" idx="1"/>
          </p:nvPr>
        </p:nvSpPr>
        <p:spPr>
          <a:prstGeom prst="rect">
            <a:avLst/>
          </a:prstGeom>
        </p:spPr>
        <p:txBody>
          <a:bodyPr/>
          <a:lstStyle/>
          <a:p>
            <a:pPr lvl="0">
              <a:defRPr sz="1800"/>
            </a:pPr>
            <a:r>
              <a:rPr sz="2000"/>
              <a:t>The first step in requirement analysis is to determine use-cases of the system</a:t>
            </a:r>
          </a:p>
          <a:p>
            <a:pPr lvl="0">
              <a:defRPr sz="1800"/>
            </a:pPr>
            <a:r>
              <a:rPr sz="2000"/>
              <a:t>Use-case diagrams</a:t>
            </a:r>
          </a:p>
          <a:p>
            <a:pPr lvl="1">
              <a:defRPr sz="1800"/>
            </a:pPr>
            <a:r>
              <a:rPr sz="2000"/>
              <a:t>allow to </a:t>
            </a:r>
            <a:r>
              <a:rPr sz="2000" b="1"/>
              <a:t>represent the functionalities of the system in the users view</a:t>
            </a:r>
            <a:endParaRPr sz="2000"/>
          </a:p>
          <a:p>
            <a:pPr lvl="1">
              <a:defRPr sz="1800"/>
            </a:pPr>
            <a:r>
              <a:rPr sz="2000"/>
              <a:t>allow to delimit the boundary of the system</a:t>
            </a:r>
          </a:p>
        </p:txBody>
      </p:sp>
      <p:grpSp>
        <p:nvGrpSpPr>
          <p:cNvPr id="1018" name="Group 1018"/>
          <p:cNvGrpSpPr/>
          <p:nvPr/>
        </p:nvGrpSpPr>
        <p:grpSpPr>
          <a:xfrm>
            <a:off x="4581426" y="3550667"/>
            <a:ext cx="6974446" cy="2227958"/>
            <a:chOff x="0" y="0"/>
            <a:chExt cx="7439407" cy="3168650"/>
          </a:xfrm>
        </p:grpSpPr>
        <p:sp>
          <p:nvSpPr>
            <p:cNvPr id="995" name="Shape 995"/>
            <p:cNvSpPr/>
            <p:nvPr/>
          </p:nvSpPr>
          <p:spPr>
            <a:xfrm>
              <a:off x="2016125" y="0"/>
              <a:ext cx="5400675" cy="3168650"/>
            </a:xfrm>
            <a:prstGeom prst="rect">
              <a:avLst/>
            </a:prstGeom>
            <a:solidFill>
              <a:srgbClr val="DDDDDD"/>
            </a:solidFill>
            <a:ln w="9525" cap="flat">
              <a:solidFill>
                <a:srgbClr val="000000"/>
              </a:solidFill>
              <a:prstDash val="solid"/>
              <a:round/>
            </a:ln>
            <a:effectLst/>
          </p:spPr>
          <p:txBody>
            <a:bodyPr wrap="square" lIns="45719" tIns="45719" rIns="45719" bIns="45719" numCol="1" anchor="ctr">
              <a:noAutofit/>
            </a:bodyPr>
            <a:lstStyle/>
            <a:p>
              <a:pPr algn="ctr">
                <a:defRPr sz="1800">
                  <a:uFillTx/>
                  <a:latin typeface="Verdana"/>
                  <a:ea typeface="Verdana"/>
                  <a:cs typeface="Verdana"/>
                  <a:sym typeface="Verdana"/>
                </a:defRPr>
              </a:pPr>
              <a:endParaRPr/>
            </a:p>
          </p:txBody>
        </p:sp>
        <p:grpSp>
          <p:nvGrpSpPr>
            <p:cNvPr id="1001" name="Group 1001"/>
            <p:cNvGrpSpPr/>
            <p:nvPr/>
          </p:nvGrpSpPr>
          <p:grpSpPr>
            <a:xfrm>
              <a:off x="228599" y="836612"/>
              <a:ext cx="457202" cy="914401"/>
              <a:chOff x="0" y="0"/>
              <a:chExt cx="457200" cy="914399"/>
            </a:xfrm>
          </p:grpSpPr>
          <p:sp>
            <p:nvSpPr>
              <p:cNvPr id="996" name="Shape 996"/>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997" name="Shape 997"/>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998" name="Shape 998"/>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999" name="Shape 999"/>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00" name="Shape 1000"/>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002" name="Shape 1002"/>
            <p:cNvSpPr/>
            <p:nvPr/>
          </p:nvSpPr>
          <p:spPr>
            <a:xfrm>
              <a:off x="0" y="1668462"/>
              <a:ext cx="862799"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admin</a:t>
              </a:r>
            </a:p>
          </p:txBody>
        </p:sp>
        <p:sp>
          <p:nvSpPr>
            <p:cNvPr id="1003" name="Shape 1003"/>
            <p:cNvSpPr/>
            <p:nvPr/>
          </p:nvSpPr>
          <p:spPr>
            <a:xfrm>
              <a:off x="2285999" y="227012"/>
              <a:ext cx="2286002" cy="533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04" name="Shape 1004"/>
            <p:cNvSpPr/>
            <p:nvPr/>
          </p:nvSpPr>
          <p:spPr>
            <a:xfrm>
              <a:off x="2894822" y="279400"/>
              <a:ext cx="1117569"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2000">
                  <a:uFillTx/>
                  <a:latin typeface="Verdana"/>
                  <a:ea typeface="Verdana"/>
                  <a:cs typeface="Verdana"/>
                  <a:sym typeface="Verdana"/>
                </a:defRPr>
              </a:lvl1pPr>
            </a:lstStyle>
            <a:p>
              <a:pPr lvl="0">
                <a:defRPr sz="1800"/>
              </a:pPr>
              <a:r>
                <a:rPr sz="1700"/>
                <a:t>add user</a:t>
              </a:r>
            </a:p>
          </p:txBody>
        </p:sp>
        <p:sp>
          <p:nvSpPr>
            <p:cNvPr id="1005" name="Shape 1005"/>
            <p:cNvSpPr/>
            <p:nvPr/>
          </p:nvSpPr>
          <p:spPr>
            <a:xfrm flipV="1">
              <a:off x="914399" y="608012"/>
              <a:ext cx="1295401" cy="6858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06" name="Shape 1006"/>
            <p:cNvSpPr/>
            <p:nvPr/>
          </p:nvSpPr>
          <p:spPr>
            <a:xfrm>
              <a:off x="838200" y="1370012"/>
              <a:ext cx="1447801" cy="762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07" name="Shape 1007"/>
            <p:cNvSpPr/>
            <p:nvPr/>
          </p:nvSpPr>
          <p:spPr>
            <a:xfrm>
              <a:off x="838199" y="1446212"/>
              <a:ext cx="1447802" cy="8382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08" name="Shape 1008"/>
            <p:cNvSpPr/>
            <p:nvPr/>
          </p:nvSpPr>
          <p:spPr>
            <a:xfrm>
              <a:off x="2285999" y="1141412"/>
              <a:ext cx="2286002" cy="533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09" name="Shape 1009"/>
            <p:cNvSpPr/>
            <p:nvPr/>
          </p:nvSpPr>
          <p:spPr>
            <a:xfrm>
              <a:off x="2753635" y="1193800"/>
              <a:ext cx="1403117"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2000">
                  <a:uFillTx/>
                  <a:latin typeface="Verdana"/>
                  <a:ea typeface="Verdana"/>
                  <a:cs typeface="Verdana"/>
                  <a:sym typeface="Verdana"/>
                </a:defRPr>
              </a:lvl1pPr>
            </a:lstStyle>
            <a:p>
              <a:pPr lvl="0">
                <a:defRPr sz="1800"/>
              </a:pPr>
              <a:r>
                <a:rPr sz="1700"/>
                <a:t>delete user</a:t>
              </a:r>
            </a:p>
          </p:txBody>
        </p:sp>
        <p:sp>
          <p:nvSpPr>
            <p:cNvPr id="1010" name="Shape 1010"/>
            <p:cNvSpPr/>
            <p:nvPr/>
          </p:nvSpPr>
          <p:spPr>
            <a:xfrm>
              <a:off x="2285999" y="2132012"/>
              <a:ext cx="2286002" cy="533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11" name="Shape 1011"/>
            <p:cNvSpPr/>
            <p:nvPr/>
          </p:nvSpPr>
          <p:spPr>
            <a:xfrm>
              <a:off x="2713302" y="2184400"/>
              <a:ext cx="1480608"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2000">
                  <a:uFillTx/>
                  <a:latin typeface="Verdana"/>
                  <a:ea typeface="Verdana"/>
                  <a:cs typeface="Verdana"/>
                  <a:sym typeface="Verdana"/>
                </a:defRPr>
              </a:lvl1pPr>
            </a:lstStyle>
            <a:p>
              <a:pPr lvl="0">
                <a:defRPr sz="1800"/>
              </a:pPr>
              <a:r>
                <a:rPr sz="1700"/>
                <a:t>modify user</a:t>
              </a:r>
            </a:p>
          </p:txBody>
        </p:sp>
        <p:sp>
          <p:nvSpPr>
            <p:cNvPr id="1012" name="Shape 1012"/>
            <p:cNvSpPr/>
            <p:nvPr/>
          </p:nvSpPr>
          <p:spPr>
            <a:xfrm>
              <a:off x="5562599" y="1522412"/>
              <a:ext cx="1676401" cy="533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13" name="Shape 1013"/>
            <p:cNvSpPr/>
            <p:nvPr/>
          </p:nvSpPr>
          <p:spPr>
            <a:xfrm>
              <a:off x="5865583" y="1574800"/>
              <a:ext cx="1124408"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2000">
                  <a:uFillTx/>
                  <a:latin typeface="Verdana"/>
                  <a:ea typeface="Verdana"/>
                  <a:cs typeface="Verdana"/>
                  <a:sym typeface="Verdana"/>
                </a:defRPr>
              </a:lvl1pPr>
            </a:lstStyle>
            <a:p>
              <a:pPr lvl="0">
                <a:defRPr sz="1800"/>
              </a:pPr>
              <a:r>
                <a:rPr sz="1700"/>
                <a:t>find user</a:t>
              </a:r>
            </a:p>
          </p:txBody>
        </p:sp>
        <p:sp>
          <p:nvSpPr>
            <p:cNvPr id="1014" name="Shape 1014"/>
            <p:cNvSpPr/>
            <p:nvPr/>
          </p:nvSpPr>
          <p:spPr>
            <a:xfrm>
              <a:off x="4572000" y="1446212"/>
              <a:ext cx="1219201" cy="152401"/>
            </a:xfrm>
            <a:prstGeom prst="line">
              <a:avLst/>
            </a:prstGeom>
            <a:noFill/>
            <a:ln w="9525" cap="flat">
              <a:solidFill>
                <a:srgbClr val="000000"/>
              </a:solidFill>
              <a:prstDash val="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15" name="Shape 1015"/>
            <p:cNvSpPr/>
            <p:nvPr/>
          </p:nvSpPr>
          <p:spPr>
            <a:xfrm flipV="1">
              <a:off x="4571999" y="1979612"/>
              <a:ext cx="1295401" cy="457201"/>
            </a:xfrm>
            <a:prstGeom prst="line">
              <a:avLst/>
            </a:prstGeom>
            <a:noFill/>
            <a:ln w="9525" cap="flat">
              <a:solidFill>
                <a:srgbClr val="000000"/>
              </a:solidFill>
              <a:prstDash val="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16" name="Shape 1016"/>
            <p:cNvSpPr/>
            <p:nvPr/>
          </p:nvSpPr>
          <p:spPr>
            <a:xfrm>
              <a:off x="4538443" y="1549400"/>
              <a:ext cx="991038" cy="41583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1600">
                  <a:uFillTx/>
                  <a:latin typeface="Verdana"/>
                  <a:ea typeface="Verdana"/>
                  <a:cs typeface="Verdana"/>
                  <a:sym typeface="Verdana"/>
                </a:defRPr>
              </a:lvl1pPr>
            </a:lstStyle>
            <a:p>
              <a:pPr lvl="0">
                <a:defRPr sz="1800"/>
              </a:pPr>
              <a:r>
                <a:rPr sz="1300"/>
                <a:t>&lt;&lt;use&gt;&gt;</a:t>
              </a:r>
            </a:p>
          </p:txBody>
        </p:sp>
        <p:sp>
          <p:nvSpPr>
            <p:cNvPr id="1017" name="Shape 1017"/>
            <p:cNvSpPr/>
            <p:nvPr/>
          </p:nvSpPr>
          <p:spPr>
            <a:xfrm>
              <a:off x="5184775" y="73025"/>
              <a:ext cx="2254632"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UserManagement</a:t>
              </a:r>
            </a:p>
          </p:txBody>
        </p:sp>
      </p:grpSp>
    </p:spTree>
    <p:extLst>
      <p:ext uri="{BB962C8B-B14F-4D97-AF65-F5344CB8AC3E}">
        <p14:creationId xmlns:p14="http://schemas.microsoft.com/office/powerpoint/2010/main" val="21346887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 name="Shape 1020"/>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34</a:t>
            </a:fld>
            <a:endParaRPr sz="1800">
              <a:solidFill>
                <a:srgbClr val="CC0000"/>
              </a:solidFill>
            </a:endParaRPr>
          </a:p>
        </p:txBody>
      </p:sp>
      <p:sp>
        <p:nvSpPr>
          <p:cNvPr id="1021" name="Shape 1021"/>
          <p:cNvSpPr>
            <a:spLocks noGrp="1"/>
          </p:cNvSpPr>
          <p:nvPr>
            <p:ph type="title"/>
          </p:nvPr>
        </p:nvSpPr>
        <p:spPr>
          <a:prstGeom prst="rect">
            <a:avLst/>
          </a:prstGeom>
        </p:spPr>
        <p:txBody>
          <a:bodyPr/>
          <a:lstStyle/>
          <a:p>
            <a:pPr lvl="0">
              <a:defRPr sz="1800" b="0"/>
            </a:pPr>
            <a:r>
              <a:rPr sz="2700" b="1"/>
              <a:t>User-centred design</a:t>
            </a:r>
          </a:p>
        </p:txBody>
      </p:sp>
      <p:sp>
        <p:nvSpPr>
          <p:cNvPr id="1022" name="Shape 1022"/>
          <p:cNvSpPr>
            <a:spLocks noGrp="1"/>
          </p:cNvSpPr>
          <p:nvPr>
            <p:ph type="body" idx="1"/>
          </p:nvPr>
        </p:nvSpPr>
        <p:spPr>
          <a:prstGeom prst="rect">
            <a:avLst/>
          </a:prstGeom>
        </p:spPr>
        <p:txBody>
          <a:bodyPr/>
          <a:lstStyle/>
          <a:p>
            <a:pPr lvl="0">
              <a:defRPr sz="1800"/>
            </a:pPr>
            <a:r>
              <a:rPr sz="2000"/>
              <a:t>The development of a system should always be centred around the needs of users</a:t>
            </a:r>
          </a:p>
          <a:p>
            <a:pPr lvl="1">
              <a:defRPr sz="1800"/>
            </a:pPr>
            <a:r>
              <a:rPr sz="2000"/>
              <a:t>Understand who are the users</a:t>
            </a:r>
          </a:p>
          <a:p>
            <a:pPr lvl="1">
              <a:defRPr sz="1800"/>
            </a:pPr>
            <a:r>
              <a:rPr sz="2000"/>
              <a:t>Understand the tasks performed by the users</a:t>
            </a:r>
          </a:p>
          <a:p>
            <a:pPr lvl="1">
              <a:defRPr sz="1800"/>
            </a:pPr>
            <a:r>
              <a:rPr sz="2000"/>
              <a:t>Make sure that users are involved in the decision-making process</a:t>
            </a:r>
          </a:p>
          <a:p>
            <a:pPr lvl="1">
              <a:defRPr sz="1800"/>
            </a:pPr>
            <a:r>
              <a:rPr sz="2000"/>
              <a:t>Design the interface well following the needs of the user</a:t>
            </a:r>
          </a:p>
          <a:p>
            <a:pPr lvl="1">
              <a:defRPr sz="1800"/>
            </a:pPr>
            <a:r>
              <a:rPr sz="2000"/>
              <a:t>Users will need to evaluate prototypes and return their comments</a:t>
            </a:r>
          </a:p>
        </p:txBody>
      </p:sp>
      <p:pic>
        <p:nvPicPr>
          <p:cNvPr id="1023" name="pasted-image.png"/>
          <p:cNvPicPr/>
          <p:nvPr/>
        </p:nvPicPr>
        <p:blipFill>
          <a:blip r:embed="rId2" cstate="screen">
            <a:extLst>
              <a:ext uri="{28A0092B-C50C-407E-A947-70E740481C1C}">
                <a14:useLocalDpi xmlns:a14="http://schemas.microsoft.com/office/drawing/2010/main"/>
              </a:ext>
            </a:extLst>
          </a:blip>
          <a:stretch>
            <a:fillRect/>
          </a:stretch>
        </p:blipFill>
        <p:spPr>
          <a:xfrm>
            <a:off x="3893344" y="3577617"/>
            <a:ext cx="4405313" cy="1858492"/>
          </a:xfrm>
          <a:prstGeom prst="rect">
            <a:avLst/>
          </a:prstGeom>
          <a:ln w="6350">
            <a:round/>
          </a:ln>
        </p:spPr>
      </p:pic>
      <p:sp>
        <p:nvSpPr>
          <p:cNvPr id="1024" name="Shape 1024"/>
          <p:cNvSpPr/>
          <p:nvPr/>
        </p:nvSpPr>
        <p:spPr>
          <a:xfrm>
            <a:off x="4107256" y="5446739"/>
            <a:ext cx="3492059" cy="393647"/>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400"/>
            </a:lvl1pPr>
          </a:lstStyle>
          <a:p>
            <a:pPr lvl="0">
              <a:defRPr sz="1800">
                <a:uFillTx/>
              </a:defRPr>
            </a:pPr>
            <a:r>
              <a:rPr sz="2000">
                <a:uFill>
                  <a:solidFill/>
                </a:uFill>
              </a:rPr>
              <a:t>Cash register at the supermarket</a:t>
            </a:r>
          </a:p>
        </p:txBody>
      </p:sp>
    </p:spTree>
    <p:extLst>
      <p:ext uri="{BB962C8B-B14F-4D97-AF65-F5344CB8AC3E}">
        <p14:creationId xmlns:p14="http://schemas.microsoft.com/office/powerpoint/2010/main" val="14662672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Shape 102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35</a:t>
            </a:fld>
            <a:endParaRPr sz="1800">
              <a:solidFill>
                <a:srgbClr val="CC0000"/>
              </a:solidFill>
            </a:endParaRPr>
          </a:p>
        </p:txBody>
      </p:sp>
      <p:sp>
        <p:nvSpPr>
          <p:cNvPr id="1027" name="Shape 1027"/>
          <p:cNvSpPr>
            <a:spLocks noGrp="1"/>
          </p:cNvSpPr>
          <p:nvPr>
            <p:ph type="title"/>
          </p:nvPr>
        </p:nvSpPr>
        <p:spPr>
          <a:prstGeom prst="rect">
            <a:avLst/>
          </a:prstGeom>
        </p:spPr>
        <p:txBody>
          <a:bodyPr/>
          <a:lstStyle/>
          <a:p>
            <a:pPr lvl="0">
              <a:defRPr sz="1800" b="0"/>
            </a:pPr>
            <a:r>
              <a:rPr sz="2700" b="1"/>
              <a:t>Interest of user-centred design</a:t>
            </a:r>
          </a:p>
        </p:txBody>
      </p:sp>
      <p:sp>
        <p:nvSpPr>
          <p:cNvPr id="1028" name="Shape 1028"/>
          <p:cNvSpPr>
            <a:spLocks noGrp="1"/>
          </p:cNvSpPr>
          <p:nvPr>
            <p:ph type="body" idx="1"/>
          </p:nvPr>
        </p:nvSpPr>
        <p:spPr>
          <a:prstGeom prst="rect">
            <a:avLst/>
          </a:prstGeom>
        </p:spPr>
        <p:txBody>
          <a:bodyPr/>
          <a:lstStyle/>
          <a:p>
            <a:pPr lvl="0">
              <a:defRPr sz="1800"/>
            </a:pPr>
            <a:r>
              <a:rPr sz="2000"/>
              <a:t>Meets the actual requirements</a:t>
            </a:r>
          </a:p>
          <a:p>
            <a:pPr lvl="0">
              <a:defRPr sz="1800"/>
            </a:pPr>
            <a:r>
              <a:rPr sz="2000"/>
              <a:t>Reduce costs related to changes or maintenance</a:t>
            </a:r>
          </a:p>
          <a:p>
            <a:pPr lvl="0">
              <a:defRPr sz="1800"/>
            </a:pPr>
            <a:r>
              <a:rPr sz="2000"/>
              <a:t>Allow to better define the properties in the development</a:t>
            </a:r>
          </a:p>
          <a:p>
            <a:pPr lvl="0">
              <a:defRPr sz="1800"/>
            </a:pPr>
            <a:r>
              <a:rPr sz="2000"/>
              <a:t>Reduce learning time</a:t>
            </a:r>
          </a:p>
          <a:p>
            <a:pPr lvl="0">
              <a:defRPr sz="1800"/>
            </a:pPr>
            <a:r>
              <a:rPr sz="2000"/>
              <a:t>Reduce training and supporting costs</a:t>
            </a:r>
          </a:p>
          <a:p>
            <a:pPr lvl="0">
              <a:defRPr sz="1800"/>
            </a:pPr>
            <a:r>
              <a:rPr sz="2000"/>
              <a:t>Allow efficient use</a:t>
            </a:r>
          </a:p>
          <a:p>
            <a:pPr lvl="0">
              <a:defRPr sz="1800"/>
            </a:pPr>
            <a:r>
              <a:rPr sz="2000"/>
              <a:t>Making the system more attractive and better suited to its market</a:t>
            </a:r>
          </a:p>
        </p:txBody>
      </p:sp>
    </p:spTree>
    <p:extLst>
      <p:ext uri="{BB962C8B-B14F-4D97-AF65-F5344CB8AC3E}">
        <p14:creationId xmlns:p14="http://schemas.microsoft.com/office/powerpoint/2010/main" val="197267508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 name="Shape 1030"/>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36</a:t>
            </a:fld>
            <a:endParaRPr sz="1800">
              <a:solidFill>
                <a:srgbClr val="CC0000"/>
              </a:solidFill>
            </a:endParaRPr>
          </a:p>
        </p:txBody>
      </p:sp>
      <p:sp>
        <p:nvSpPr>
          <p:cNvPr id="1031" name="Shape 1031"/>
          <p:cNvSpPr>
            <a:spLocks noGrp="1"/>
          </p:cNvSpPr>
          <p:nvPr>
            <p:ph type="title"/>
          </p:nvPr>
        </p:nvSpPr>
        <p:spPr>
          <a:prstGeom prst="rect">
            <a:avLst/>
          </a:prstGeom>
        </p:spPr>
        <p:txBody>
          <a:bodyPr/>
          <a:lstStyle/>
          <a:p>
            <a:pPr lvl="0">
              <a:defRPr sz="1800" b="0"/>
            </a:pPr>
            <a:r>
              <a:rPr sz="2700" b="1"/>
              <a:t>Determining users’ characteristics</a:t>
            </a:r>
          </a:p>
        </p:txBody>
      </p:sp>
      <p:sp>
        <p:nvSpPr>
          <p:cNvPr id="1032" name="Shape 1032"/>
          <p:cNvSpPr>
            <a:spLocks noGrp="1"/>
          </p:cNvSpPr>
          <p:nvPr>
            <p:ph type="body" idx="1"/>
          </p:nvPr>
        </p:nvSpPr>
        <p:spPr>
          <a:prstGeom prst="rect">
            <a:avLst/>
          </a:prstGeom>
        </p:spPr>
        <p:txBody>
          <a:bodyPr/>
          <a:lstStyle/>
          <a:p>
            <a:pPr lvl="0">
              <a:defRPr sz="1800"/>
            </a:pPr>
            <a:r>
              <a:rPr sz="2000"/>
              <a:t>Good questions</a:t>
            </a:r>
          </a:p>
          <a:p>
            <a:pPr lvl="1">
              <a:defRPr sz="1800"/>
            </a:pPr>
            <a:r>
              <a:rPr sz="2000"/>
              <a:t>What are their goals?</a:t>
            </a:r>
          </a:p>
          <a:p>
            <a:pPr lvl="1">
              <a:defRPr sz="1800"/>
            </a:pPr>
            <a:r>
              <a:rPr sz="2000"/>
              <a:t>How will they use the software?</a:t>
            </a:r>
          </a:p>
          <a:p>
            <a:pPr lvl="1">
              <a:defRPr sz="1800"/>
            </a:pPr>
            <a:r>
              <a:rPr sz="2000"/>
              <a:t>What is their level of computer literacy?</a:t>
            </a:r>
          </a:p>
          <a:p>
            <a:pPr lvl="1">
              <a:defRPr sz="1800"/>
            </a:pPr>
            <a:r>
              <a:rPr sz="2000"/>
              <a:t>What are their psychological characteristics?</a:t>
            </a:r>
          </a:p>
          <a:p>
            <a:pPr lvl="1">
              <a:defRPr sz="1800"/>
            </a:pPr>
            <a:r>
              <a:rPr sz="2000"/>
              <a:t>What are their habits?</a:t>
            </a:r>
          </a:p>
        </p:txBody>
      </p:sp>
    </p:spTree>
    <p:extLst>
      <p:ext uri="{BB962C8B-B14F-4D97-AF65-F5344CB8AC3E}">
        <p14:creationId xmlns:p14="http://schemas.microsoft.com/office/powerpoint/2010/main" val="315716804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 name="Shape 1034"/>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37</a:t>
            </a:fld>
            <a:endParaRPr sz="1800">
              <a:solidFill>
                <a:srgbClr val="CC0000"/>
              </a:solidFill>
            </a:endParaRPr>
          </a:p>
        </p:txBody>
      </p:sp>
      <p:sp>
        <p:nvSpPr>
          <p:cNvPr id="1035" name="Shape 1035"/>
          <p:cNvSpPr>
            <a:spLocks noGrp="1"/>
          </p:cNvSpPr>
          <p:nvPr>
            <p:ph type="title"/>
          </p:nvPr>
        </p:nvSpPr>
        <p:spPr>
          <a:prstGeom prst="rect">
            <a:avLst/>
          </a:prstGeom>
        </p:spPr>
        <p:txBody>
          <a:bodyPr/>
          <a:lstStyle/>
          <a:p>
            <a:pPr lvl="0">
              <a:defRPr sz="1800" b="0"/>
            </a:pPr>
            <a:r>
              <a:rPr sz="2700" b="1"/>
              <a:t>Use-case diagrams</a:t>
            </a:r>
          </a:p>
        </p:txBody>
      </p:sp>
      <p:sp>
        <p:nvSpPr>
          <p:cNvPr id="1036" name="Shape 1036"/>
          <p:cNvSpPr>
            <a:spLocks noGrp="1"/>
          </p:cNvSpPr>
          <p:nvPr>
            <p:ph type="body" idx="1"/>
          </p:nvPr>
        </p:nvSpPr>
        <p:spPr>
          <a:prstGeom prst="rect">
            <a:avLst/>
          </a:prstGeom>
        </p:spPr>
        <p:txBody>
          <a:bodyPr/>
          <a:lstStyle/>
          <a:p>
            <a:pPr lvl="0">
              <a:defRPr sz="1800"/>
            </a:pPr>
            <a:r>
              <a:rPr sz="2000" dirty="0"/>
              <a:t>A use-case diagram consists of three parts</a:t>
            </a:r>
          </a:p>
          <a:p>
            <a:pPr lvl="1">
              <a:defRPr sz="1800"/>
            </a:pPr>
            <a:r>
              <a:rPr sz="2000" dirty="0"/>
              <a:t>The system</a:t>
            </a:r>
          </a:p>
          <a:p>
            <a:pPr lvl="1">
              <a:defRPr sz="1800"/>
            </a:pPr>
            <a:r>
              <a:rPr sz="2000" dirty="0"/>
              <a:t>The use-case</a:t>
            </a:r>
          </a:p>
          <a:p>
            <a:pPr lvl="1">
              <a:defRPr sz="1800"/>
            </a:pPr>
            <a:r>
              <a:rPr sz="2000" dirty="0"/>
              <a:t>The actor</a:t>
            </a:r>
          </a:p>
          <a:p>
            <a:pPr lvl="1">
              <a:defRPr sz="1800"/>
            </a:pPr>
            <a:endParaRPr sz="2000" dirty="0"/>
          </a:p>
          <a:p>
            <a:pPr lvl="0">
              <a:defRPr sz="1800"/>
            </a:pPr>
            <a:r>
              <a:rPr sz="2000" dirty="0"/>
              <a:t>Graphical representation</a:t>
            </a:r>
          </a:p>
        </p:txBody>
      </p:sp>
      <p:grpSp>
        <p:nvGrpSpPr>
          <p:cNvPr id="1051" name="Group 1051"/>
          <p:cNvGrpSpPr/>
          <p:nvPr/>
        </p:nvGrpSpPr>
        <p:grpSpPr>
          <a:xfrm>
            <a:off x="2484686" y="3872880"/>
            <a:ext cx="7222630" cy="1381734"/>
            <a:chOff x="0" y="0"/>
            <a:chExt cx="7704138" cy="1965131"/>
          </a:xfrm>
        </p:grpSpPr>
        <p:grpSp>
          <p:nvGrpSpPr>
            <p:cNvPr id="1042" name="Group 1042"/>
            <p:cNvGrpSpPr/>
            <p:nvPr/>
          </p:nvGrpSpPr>
          <p:grpSpPr>
            <a:xfrm>
              <a:off x="5032374" y="215899"/>
              <a:ext cx="457202" cy="914401"/>
              <a:chOff x="0" y="0"/>
              <a:chExt cx="457200" cy="914399"/>
            </a:xfrm>
          </p:grpSpPr>
          <p:sp>
            <p:nvSpPr>
              <p:cNvPr id="1037" name="Shape 1037"/>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38" name="Shape 1038"/>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39" name="Shape 1039"/>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40" name="Shape 1040"/>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041" name="Shape 1041"/>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043" name="Shape 1043"/>
            <p:cNvSpPr/>
            <p:nvPr/>
          </p:nvSpPr>
          <p:spPr>
            <a:xfrm>
              <a:off x="287337" y="1439862"/>
              <a:ext cx="1019901"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System</a:t>
              </a:r>
            </a:p>
          </p:txBody>
        </p:sp>
        <p:sp>
          <p:nvSpPr>
            <p:cNvPr id="1044" name="Shape 1044"/>
            <p:cNvSpPr/>
            <p:nvPr/>
          </p:nvSpPr>
          <p:spPr>
            <a:xfrm>
              <a:off x="2376487" y="546099"/>
              <a:ext cx="1925638" cy="5334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45" name="Shape 1045"/>
            <p:cNvSpPr/>
            <p:nvPr/>
          </p:nvSpPr>
          <p:spPr>
            <a:xfrm>
              <a:off x="0" y="0"/>
              <a:ext cx="1944688" cy="1223963"/>
            </a:xfrm>
            <a:prstGeom prst="rect">
              <a:avLst/>
            </a:prstGeom>
            <a:no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46" name="Shape 1046"/>
            <p:cNvSpPr/>
            <p:nvPr/>
          </p:nvSpPr>
          <p:spPr>
            <a:xfrm>
              <a:off x="2768198" y="1439862"/>
              <a:ext cx="1215031"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Use-case</a:t>
              </a:r>
            </a:p>
          </p:txBody>
        </p:sp>
        <p:sp>
          <p:nvSpPr>
            <p:cNvPr id="1047" name="Shape 1047"/>
            <p:cNvSpPr/>
            <p:nvPr/>
          </p:nvSpPr>
          <p:spPr>
            <a:xfrm>
              <a:off x="4908031" y="1439862"/>
              <a:ext cx="744817"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Actor</a:t>
              </a:r>
            </a:p>
          </p:txBody>
        </p:sp>
        <p:sp>
          <p:nvSpPr>
            <p:cNvPr id="1048" name="Shape 1048"/>
            <p:cNvSpPr/>
            <p:nvPr/>
          </p:nvSpPr>
          <p:spPr>
            <a:xfrm>
              <a:off x="6191250" y="215899"/>
              <a:ext cx="1512888" cy="863601"/>
            </a:xfrm>
            <a:prstGeom prst="rect">
              <a:avLst/>
            </a:prstGeom>
            <a:no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049" name="Shape 1049"/>
            <p:cNvSpPr/>
            <p:nvPr/>
          </p:nvSpPr>
          <p:spPr>
            <a:xfrm>
              <a:off x="6557106" y="1439862"/>
              <a:ext cx="744817"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Actor</a:t>
              </a:r>
            </a:p>
          </p:txBody>
        </p:sp>
        <p:sp>
          <p:nvSpPr>
            <p:cNvPr id="1050" name="Shape 1050"/>
            <p:cNvSpPr/>
            <p:nvPr/>
          </p:nvSpPr>
          <p:spPr>
            <a:xfrm>
              <a:off x="6338887" y="144462"/>
              <a:ext cx="1216741"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 actor »</a:t>
              </a:r>
            </a:p>
          </p:txBody>
        </p:sp>
      </p:grpSp>
    </p:spTree>
    <p:extLst>
      <p:ext uri="{BB962C8B-B14F-4D97-AF65-F5344CB8AC3E}">
        <p14:creationId xmlns:p14="http://schemas.microsoft.com/office/powerpoint/2010/main" val="129741963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 name="Shape 105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38</a:t>
            </a:fld>
            <a:endParaRPr sz="1800">
              <a:solidFill>
                <a:srgbClr val="CC0000"/>
              </a:solidFill>
            </a:endParaRPr>
          </a:p>
        </p:txBody>
      </p:sp>
      <p:sp>
        <p:nvSpPr>
          <p:cNvPr id="1054" name="Shape 1054"/>
          <p:cNvSpPr>
            <a:spLocks noGrp="1"/>
          </p:cNvSpPr>
          <p:nvPr>
            <p:ph type="title"/>
          </p:nvPr>
        </p:nvSpPr>
        <p:spPr>
          <a:prstGeom prst="rect">
            <a:avLst/>
          </a:prstGeom>
        </p:spPr>
        <p:txBody>
          <a:bodyPr/>
          <a:lstStyle/>
          <a:p>
            <a:pPr lvl="0">
              <a:defRPr sz="1800" b="0"/>
            </a:pPr>
            <a:r>
              <a:rPr sz="2700" b="1" dirty="0"/>
              <a:t>System</a:t>
            </a:r>
          </a:p>
        </p:txBody>
      </p:sp>
      <p:sp>
        <p:nvSpPr>
          <p:cNvPr id="1055" name="Shape 1055"/>
          <p:cNvSpPr>
            <a:spLocks noGrp="1"/>
          </p:cNvSpPr>
          <p:nvPr>
            <p:ph type="body" idx="1"/>
          </p:nvPr>
        </p:nvSpPr>
        <p:spPr>
          <a:prstGeom prst="rect">
            <a:avLst/>
          </a:prstGeom>
        </p:spPr>
        <p:txBody>
          <a:bodyPr/>
          <a:lstStyle/>
          <a:p>
            <a:pPr lvl="0">
              <a:defRPr sz="1800"/>
            </a:pPr>
            <a:r>
              <a:rPr sz="2000"/>
              <a:t>The system can be any system, not only the software system</a:t>
            </a:r>
          </a:p>
          <a:p>
            <a:pPr lvl="0">
              <a:defRPr sz="1800"/>
            </a:pPr>
            <a:r>
              <a:rPr sz="2000"/>
              <a:t>It defines the boundary of the system in a clear and precise manner</a:t>
            </a:r>
          </a:p>
          <a:p>
            <a:pPr lvl="1">
              <a:defRPr sz="1800"/>
            </a:pPr>
            <a:r>
              <a:rPr sz="2000"/>
              <a:t>Not too ambitious</a:t>
            </a:r>
          </a:p>
          <a:p>
            <a:pPr lvl="1">
              <a:defRPr sz="1800"/>
            </a:pPr>
            <a:r>
              <a:rPr sz="2000"/>
              <a:t>Only determine basic functionalities</a:t>
            </a:r>
          </a:p>
          <a:p>
            <a:pPr lvl="1">
              <a:defRPr sz="1800"/>
            </a:pPr>
            <a:r>
              <a:rPr sz="2000"/>
              <a:t>Build a well defined architecture</a:t>
            </a:r>
          </a:p>
          <a:p>
            <a:pPr lvl="1">
              <a:defRPr sz="1800"/>
            </a:pPr>
            <a:r>
              <a:rPr sz="2000"/>
              <a:t>Additional functionality can be added during development</a:t>
            </a:r>
          </a:p>
        </p:txBody>
      </p:sp>
      <p:pic>
        <p:nvPicPr>
          <p:cNvPr id="1056" name="pasted-image.png"/>
          <p:cNvPicPr/>
          <p:nvPr/>
        </p:nvPicPr>
        <p:blipFill>
          <a:blip r:embed="rId2"/>
          <a:stretch>
            <a:fillRect/>
          </a:stretch>
        </p:blipFill>
        <p:spPr>
          <a:xfrm>
            <a:off x="375066" y="4151483"/>
            <a:ext cx="3134286" cy="1655295"/>
          </a:xfrm>
          <a:prstGeom prst="rect">
            <a:avLst/>
          </a:prstGeom>
          <a:ln w="6350">
            <a:round/>
          </a:ln>
        </p:spPr>
      </p:pic>
      <p:pic>
        <p:nvPicPr>
          <p:cNvPr id="1057" name="pasted-image.png"/>
          <p:cNvPicPr/>
          <p:nvPr/>
        </p:nvPicPr>
        <p:blipFill>
          <a:blip r:embed="rId3"/>
          <a:stretch>
            <a:fillRect/>
          </a:stretch>
        </p:blipFill>
        <p:spPr>
          <a:xfrm>
            <a:off x="4684256" y="3983470"/>
            <a:ext cx="2315489" cy="1991321"/>
          </a:xfrm>
          <a:prstGeom prst="rect">
            <a:avLst/>
          </a:prstGeom>
          <a:ln w="6350">
            <a:round/>
          </a:ln>
        </p:spPr>
      </p:pic>
      <p:pic>
        <p:nvPicPr>
          <p:cNvPr id="1058" name="pasted-image.png"/>
          <p:cNvPicPr/>
          <p:nvPr/>
        </p:nvPicPr>
        <p:blipFill>
          <a:blip r:embed="rId4"/>
          <a:stretch>
            <a:fillRect/>
          </a:stretch>
        </p:blipFill>
        <p:spPr>
          <a:xfrm>
            <a:off x="8590906" y="3983469"/>
            <a:ext cx="3214688" cy="1991321"/>
          </a:xfrm>
          <a:prstGeom prst="rect">
            <a:avLst/>
          </a:prstGeom>
          <a:ln w="6350">
            <a:round/>
          </a:ln>
        </p:spPr>
      </p:pic>
      <p:sp>
        <p:nvSpPr>
          <p:cNvPr id="1059" name="Shape 1059"/>
          <p:cNvSpPr/>
          <p:nvPr/>
        </p:nvSpPr>
        <p:spPr>
          <a:xfrm>
            <a:off x="741974" y="6116729"/>
            <a:ext cx="2096036"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“Books Online” system</a:t>
            </a:r>
          </a:p>
        </p:txBody>
      </p:sp>
      <p:sp>
        <p:nvSpPr>
          <p:cNvPr id="1060" name="Shape 1060"/>
          <p:cNvSpPr/>
          <p:nvPr/>
        </p:nvSpPr>
        <p:spPr>
          <a:xfrm>
            <a:off x="4780537" y="6116729"/>
            <a:ext cx="1897777"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“Restaurant” system</a:t>
            </a:r>
          </a:p>
        </p:txBody>
      </p:sp>
      <p:sp>
        <p:nvSpPr>
          <p:cNvPr id="1061" name="Shape 1061"/>
          <p:cNvSpPr/>
          <p:nvPr/>
        </p:nvSpPr>
        <p:spPr>
          <a:xfrm>
            <a:off x="8851338" y="6116728"/>
            <a:ext cx="2389322"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“Weather Service” system</a:t>
            </a:r>
          </a:p>
        </p:txBody>
      </p:sp>
    </p:spTree>
    <p:extLst>
      <p:ext uri="{BB962C8B-B14F-4D97-AF65-F5344CB8AC3E}">
        <p14:creationId xmlns:p14="http://schemas.microsoft.com/office/powerpoint/2010/main" val="3659541891"/>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3" name="Shape 106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39</a:t>
            </a:fld>
            <a:endParaRPr sz="1800">
              <a:solidFill>
                <a:srgbClr val="CC0000"/>
              </a:solidFill>
            </a:endParaRPr>
          </a:p>
        </p:txBody>
      </p:sp>
      <p:sp>
        <p:nvSpPr>
          <p:cNvPr id="1064" name="Shape 1064"/>
          <p:cNvSpPr>
            <a:spLocks noGrp="1"/>
          </p:cNvSpPr>
          <p:nvPr>
            <p:ph type="title"/>
          </p:nvPr>
        </p:nvSpPr>
        <p:spPr>
          <a:prstGeom prst="rect">
            <a:avLst/>
          </a:prstGeom>
        </p:spPr>
        <p:txBody>
          <a:bodyPr/>
          <a:lstStyle/>
          <a:p>
            <a:pPr lvl="0">
              <a:defRPr sz="1800" b="0"/>
            </a:pPr>
            <a:r>
              <a:rPr sz="2700" b="1"/>
              <a:t>Use-case</a:t>
            </a:r>
          </a:p>
        </p:txBody>
      </p:sp>
      <p:sp>
        <p:nvSpPr>
          <p:cNvPr id="1065" name="Shape 1065"/>
          <p:cNvSpPr>
            <a:spLocks noGrp="1"/>
          </p:cNvSpPr>
          <p:nvPr>
            <p:ph type="body" idx="1"/>
          </p:nvPr>
        </p:nvSpPr>
        <p:spPr>
          <a:xfrm>
            <a:off x="488343" y="1256637"/>
            <a:ext cx="11262399" cy="4729826"/>
          </a:xfrm>
          <a:prstGeom prst="rect">
            <a:avLst/>
          </a:prstGeom>
        </p:spPr>
        <p:txBody>
          <a:bodyPr/>
          <a:lstStyle/>
          <a:p>
            <a:pPr lvl="0">
              <a:defRPr sz="1800"/>
            </a:pPr>
            <a:r>
              <a:rPr sz="2000"/>
              <a:t>A use-case is a typical interaction or a typical sequence of interactions between the system and its environment</a:t>
            </a:r>
          </a:p>
          <a:p>
            <a:pPr lvl="0">
              <a:defRPr sz="1800"/>
            </a:pPr>
            <a:r>
              <a:rPr sz="2000"/>
              <a:t>The objective of a use-case is to model the system</a:t>
            </a:r>
          </a:p>
          <a:p>
            <a:pPr lvl="1">
              <a:defRPr sz="1800"/>
            </a:pPr>
            <a:r>
              <a:rPr sz="2000"/>
              <a:t>according to the perspective of user interacting with the system</a:t>
            </a:r>
          </a:p>
          <a:p>
            <a:pPr lvl="1">
              <a:defRPr sz="1800"/>
            </a:pPr>
            <a:r>
              <a:rPr sz="2000"/>
              <a:t>to accomplish their objectives</a:t>
            </a:r>
          </a:p>
          <a:p>
            <a:pPr lvl="0">
              <a:defRPr sz="1800"/>
            </a:pPr>
            <a:r>
              <a:rPr sz="2000"/>
              <a:t>A use-case may can be either large or small</a:t>
            </a:r>
          </a:p>
          <a:p>
            <a:pPr lvl="0">
              <a:defRPr sz="1800"/>
            </a:pPr>
            <a:r>
              <a:rPr sz="2000"/>
              <a:t>Example: developing a tool for text processing</a:t>
            </a:r>
            <a:r>
              <a:rPr lang="en-US" sz="2000"/>
              <a:t>, s</a:t>
            </a:r>
            <a:r>
              <a:rPr sz="2000"/>
              <a:t>ome possible use-cases</a:t>
            </a:r>
          </a:p>
          <a:p>
            <a:pPr lvl="1">
              <a:defRPr sz="1800"/>
            </a:pPr>
            <a:r>
              <a:t>Create a new document</a:t>
            </a:r>
          </a:p>
          <a:p>
            <a:pPr lvl="1">
              <a:defRPr sz="1800"/>
            </a:pPr>
            <a:r>
              <a:t>Modify an existing documents</a:t>
            </a:r>
          </a:p>
          <a:p>
            <a:pPr lvl="1">
              <a:defRPr sz="1800"/>
            </a:pPr>
            <a:r>
              <a:t>Delete a document</a:t>
            </a:r>
          </a:p>
          <a:p>
            <a:pPr lvl="1">
              <a:defRPr sz="1800"/>
            </a:pPr>
            <a:r>
              <a:t>Input new text, …</a:t>
            </a:r>
          </a:p>
        </p:txBody>
      </p:sp>
      <p:pic>
        <p:nvPicPr>
          <p:cNvPr id="1066" name="Screen Shot 2015-06-15 at 08.03.22.png"/>
          <p:cNvPicPr/>
          <p:nvPr/>
        </p:nvPicPr>
        <p:blipFill>
          <a:blip r:embed="rId2" cstate="screen">
            <a:extLst>
              <a:ext uri="{28A0092B-C50C-407E-A947-70E740481C1C}">
                <a14:useLocalDpi xmlns:a14="http://schemas.microsoft.com/office/drawing/2010/main"/>
              </a:ext>
            </a:extLst>
          </a:blip>
          <a:stretch>
            <a:fillRect/>
          </a:stretch>
        </p:blipFill>
        <p:spPr>
          <a:xfrm>
            <a:off x="3870258" y="4793130"/>
            <a:ext cx="7880484" cy="1723856"/>
          </a:xfrm>
          <a:prstGeom prst="rect">
            <a:avLst/>
          </a:prstGeom>
          <a:ln w="6350">
            <a:solidFill/>
            <a:round/>
          </a:ln>
        </p:spPr>
      </p:pic>
      <p:sp>
        <p:nvSpPr>
          <p:cNvPr id="1067" name="Shape 1067"/>
          <p:cNvSpPr/>
          <p:nvPr/>
        </p:nvSpPr>
        <p:spPr>
          <a:xfrm>
            <a:off x="6757641" y="4338729"/>
            <a:ext cx="1837568"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Text processing tool</a:t>
            </a:r>
          </a:p>
        </p:txBody>
      </p:sp>
    </p:spTree>
    <p:extLst>
      <p:ext uri="{BB962C8B-B14F-4D97-AF65-F5344CB8AC3E}">
        <p14:creationId xmlns:p14="http://schemas.microsoft.com/office/powerpoint/2010/main" val="343529892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t>Requirement</a:t>
            </a:r>
          </a:p>
        </p:txBody>
      </p:sp>
      <p:sp>
        <p:nvSpPr>
          <p:cNvPr id="16387" name="Content Placeholder 2"/>
          <p:cNvSpPr>
            <a:spLocks noGrp="1"/>
          </p:cNvSpPr>
          <p:nvPr>
            <p:ph idx="1"/>
          </p:nvPr>
        </p:nvSpPr>
        <p:spPr>
          <a:xfrm>
            <a:off x="732368" y="1600200"/>
            <a:ext cx="10723033" cy="4552950"/>
          </a:xfrm>
        </p:spPr>
        <p:txBody>
          <a:bodyPr/>
          <a:lstStyle/>
          <a:p>
            <a:r>
              <a:rPr lang="en-US" dirty="0"/>
              <a:t>The systems development process transforms the existing (as is) system into the proposed (to be) system</a:t>
            </a:r>
          </a:p>
          <a:p>
            <a:r>
              <a:rPr lang="en-US" dirty="0"/>
              <a:t>Requirements determination</a:t>
            </a:r>
          </a:p>
          <a:p>
            <a:pPr lvl="1"/>
            <a:r>
              <a:rPr lang="en-US" dirty="0"/>
              <a:t>The single most critical step of the entire SDLC</a:t>
            </a:r>
          </a:p>
          <a:p>
            <a:pPr lvl="1"/>
            <a:r>
              <a:rPr lang="en-US" dirty="0"/>
              <a:t>Changes can be made easily in this stage</a:t>
            </a:r>
          </a:p>
          <a:p>
            <a:pPr lvl="1"/>
            <a:r>
              <a:rPr lang="en-US" dirty="0"/>
              <a:t>Most (&gt;50%) system failures are due to problems with requirements</a:t>
            </a:r>
          </a:p>
          <a:p>
            <a:pPr lvl="1"/>
            <a:r>
              <a:rPr lang="en-US" dirty="0"/>
              <a:t>The iterative process of OOSAD is effective because:</a:t>
            </a:r>
          </a:p>
          <a:p>
            <a:pPr lvl="2"/>
            <a:r>
              <a:rPr lang="en-US" dirty="0"/>
              <a:t>Small batches of requirements can be identified and implemented incrementally </a:t>
            </a:r>
          </a:p>
          <a:p>
            <a:pPr lvl="2"/>
            <a:r>
              <a:rPr lang="en-US" dirty="0"/>
              <a:t>The system will evolve over time</a:t>
            </a:r>
          </a:p>
        </p:txBody>
      </p:sp>
    </p:spTree>
    <p:extLst>
      <p:ext uri="{BB962C8B-B14F-4D97-AF65-F5344CB8AC3E}">
        <p14:creationId xmlns:p14="http://schemas.microsoft.com/office/powerpoint/2010/main" val="11059734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9" name="Shape 10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40</a:t>
            </a:fld>
            <a:endParaRPr sz="1800">
              <a:solidFill>
                <a:srgbClr val="CC0000"/>
              </a:solidFill>
            </a:endParaRPr>
          </a:p>
        </p:txBody>
      </p:sp>
      <p:sp>
        <p:nvSpPr>
          <p:cNvPr id="1070" name="Shape 1070"/>
          <p:cNvSpPr>
            <a:spLocks noGrp="1"/>
          </p:cNvSpPr>
          <p:nvPr>
            <p:ph type="title"/>
          </p:nvPr>
        </p:nvSpPr>
        <p:spPr>
          <a:prstGeom prst="rect">
            <a:avLst/>
          </a:prstGeom>
        </p:spPr>
        <p:txBody>
          <a:bodyPr/>
          <a:lstStyle/>
          <a:p>
            <a:pPr lvl="0">
              <a:defRPr sz="1800" b="0"/>
            </a:pPr>
            <a:r>
              <a:rPr sz="2700" b="1"/>
              <a:t>Use-case</a:t>
            </a:r>
          </a:p>
        </p:txBody>
      </p:sp>
      <p:sp>
        <p:nvSpPr>
          <p:cNvPr id="1071" name="Shape 1071"/>
          <p:cNvSpPr>
            <a:spLocks noGrp="1"/>
          </p:cNvSpPr>
          <p:nvPr>
            <p:ph type="body" idx="1"/>
          </p:nvPr>
        </p:nvSpPr>
        <p:spPr>
          <a:prstGeom prst="rect">
            <a:avLst/>
          </a:prstGeom>
        </p:spPr>
        <p:txBody>
          <a:bodyPr/>
          <a:lstStyle/>
          <a:p>
            <a:pPr lvl="0">
              <a:defRPr sz="1800"/>
            </a:pPr>
            <a:r>
              <a:rPr sz="2000"/>
              <a:t>A use-case needs to</a:t>
            </a:r>
          </a:p>
          <a:p>
            <a:pPr lvl="1">
              <a:defRPr sz="1800"/>
            </a:pPr>
            <a:r>
              <a:rPr sz="2000"/>
              <a:t>always correspond to a high level objective</a:t>
            </a:r>
          </a:p>
          <a:p>
            <a:pPr lvl="1">
              <a:defRPr sz="1800"/>
            </a:pPr>
            <a:r>
              <a:rPr sz="2000"/>
              <a:t>describe the interaction between the user and the system, not the operations that the system should perform</a:t>
            </a:r>
          </a:p>
          <a:p>
            <a:pPr lvl="1">
              <a:defRPr sz="1800"/>
            </a:pPr>
            <a:r>
              <a:rPr sz="2000"/>
              <a:t>cover all the steps to follow in performing a given task</a:t>
            </a:r>
          </a:p>
          <a:p>
            <a:pPr lvl="1">
              <a:defRPr sz="1800"/>
            </a:pPr>
            <a:r>
              <a:rPr sz="2000"/>
              <a:t>be written, to the possible extent, independently of the user interface</a:t>
            </a:r>
          </a:p>
          <a:p>
            <a:pPr lvl="1">
              <a:defRPr sz="1800"/>
            </a:pPr>
            <a:r>
              <a:rPr sz="2000"/>
              <a:t>include only the interactions with the system</a:t>
            </a:r>
          </a:p>
        </p:txBody>
      </p:sp>
    </p:spTree>
    <p:extLst>
      <p:ext uri="{BB962C8B-B14F-4D97-AF65-F5344CB8AC3E}">
        <p14:creationId xmlns:p14="http://schemas.microsoft.com/office/powerpoint/2010/main" val="1374082514"/>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 name="Shape 107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41</a:t>
            </a:fld>
            <a:endParaRPr sz="1800">
              <a:solidFill>
                <a:srgbClr val="CC0000"/>
              </a:solidFill>
            </a:endParaRPr>
          </a:p>
        </p:txBody>
      </p:sp>
      <p:sp>
        <p:nvSpPr>
          <p:cNvPr id="1074" name="Shape 1074"/>
          <p:cNvSpPr>
            <a:spLocks noGrp="1"/>
          </p:cNvSpPr>
          <p:nvPr>
            <p:ph type="title"/>
          </p:nvPr>
        </p:nvSpPr>
        <p:spPr>
          <a:prstGeom prst="rect">
            <a:avLst/>
          </a:prstGeom>
        </p:spPr>
        <p:txBody>
          <a:bodyPr/>
          <a:lstStyle/>
          <a:p>
            <a:pPr lvl="0">
              <a:defRPr sz="1800" b="0"/>
            </a:pPr>
            <a:r>
              <a:rPr sz="2700" b="1"/>
              <a:t>Use-case</a:t>
            </a:r>
          </a:p>
        </p:txBody>
      </p:sp>
      <p:sp>
        <p:nvSpPr>
          <p:cNvPr id="1075" name="Shape 1075"/>
          <p:cNvSpPr>
            <a:spLocks noGrp="1"/>
          </p:cNvSpPr>
          <p:nvPr>
            <p:ph type="body" idx="1"/>
          </p:nvPr>
        </p:nvSpPr>
        <p:spPr>
          <a:xfrm>
            <a:off x="487059" y="1180437"/>
            <a:ext cx="11040177" cy="4729826"/>
          </a:xfrm>
          <a:prstGeom prst="rect">
            <a:avLst/>
          </a:prstGeom>
        </p:spPr>
        <p:txBody>
          <a:bodyPr/>
          <a:lstStyle/>
          <a:p>
            <a:pPr lvl="0">
              <a:defRPr sz="1800"/>
            </a:pPr>
            <a:r>
              <a:rPr sz="2000" b="1"/>
              <a:t>Objectives</a:t>
            </a:r>
            <a:r>
              <a:rPr sz="2000"/>
              <a:t> and </a:t>
            </a:r>
            <a:r>
              <a:rPr sz="2000" b="1"/>
              <a:t>interactions</a:t>
            </a:r>
            <a:endParaRPr sz="2000"/>
          </a:p>
          <a:p>
            <a:pPr lvl="1">
              <a:defRPr sz="1800"/>
            </a:pPr>
            <a:r>
              <a:rPr sz="2000" b="1"/>
              <a:t>Objectives</a:t>
            </a:r>
            <a:r>
              <a:rPr sz="2000"/>
              <a:t> of users: what users expect from the system</a:t>
            </a:r>
          </a:p>
          <a:p>
            <a:pPr lvl="1">
              <a:defRPr sz="1800"/>
            </a:pPr>
            <a:r>
              <a:rPr sz="2000" b="1"/>
              <a:t>Interactions</a:t>
            </a:r>
            <a:r>
              <a:rPr sz="2000"/>
              <a:t> with the system: mechanisms to meet those objectives</a:t>
            </a:r>
          </a:p>
          <a:p>
            <a:pPr lvl="1">
              <a:defRPr sz="1800"/>
            </a:pPr>
            <a:r>
              <a:rPr sz="2000"/>
              <a:t>Define the objectives then determine the interactions to achieve objectives</a:t>
            </a:r>
          </a:p>
          <a:p>
            <a:pPr lvl="1">
              <a:defRPr sz="1800"/>
            </a:pPr>
            <a:r>
              <a:rPr sz="2000"/>
              <a:t>Example</a:t>
            </a:r>
          </a:p>
          <a:p>
            <a:pPr lvl="2">
              <a:defRPr sz="1800"/>
            </a:pPr>
            <a:r>
              <a:t>Objective: define the document style</a:t>
            </a:r>
          </a:p>
          <a:p>
            <a:pPr lvl="2">
              <a:defRPr sz="1800"/>
            </a:pPr>
            <a:r>
              <a:t>Interactions: choose the font, choose sizes, choose the page layout, …</a:t>
            </a:r>
          </a:p>
        </p:txBody>
      </p:sp>
      <p:pic>
        <p:nvPicPr>
          <p:cNvPr id="1076" name="Screen Shot 2015-06-15 at 08.03.22.png"/>
          <p:cNvPicPr/>
          <p:nvPr/>
        </p:nvPicPr>
        <p:blipFill>
          <a:blip r:embed="rId2"/>
          <a:stretch>
            <a:fillRect/>
          </a:stretch>
        </p:blipFill>
        <p:spPr>
          <a:xfrm>
            <a:off x="303685" y="3698356"/>
            <a:ext cx="9881716" cy="2376654"/>
          </a:xfrm>
          <a:prstGeom prst="rect">
            <a:avLst/>
          </a:prstGeom>
          <a:ln w="6350">
            <a:solidFill/>
            <a:round/>
          </a:ln>
        </p:spPr>
      </p:pic>
      <p:sp>
        <p:nvSpPr>
          <p:cNvPr id="1077" name="Shape 1077"/>
          <p:cNvSpPr/>
          <p:nvPr/>
        </p:nvSpPr>
        <p:spPr>
          <a:xfrm>
            <a:off x="3836914" y="4289299"/>
            <a:ext cx="1190625" cy="332542"/>
          </a:xfrm>
          <a:prstGeom prst="roundRect">
            <a:avLst>
              <a:gd name="adj" fmla="val 40279"/>
            </a:avLst>
          </a:prstGeom>
          <a:ln w="50800">
            <a:solidFill>
              <a:srgbClr val="70BF41"/>
            </a:solidFill>
            <a:round/>
          </a:ln>
        </p:spPr>
        <p:txBody>
          <a:bodyPr lIns="0" tIns="0" rIns="0" bIns="0" anchor="ctr"/>
          <a:lstStyle/>
          <a:p>
            <a:pPr lvl="0"/>
            <a:endParaRPr/>
          </a:p>
        </p:txBody>
      </p:sp>
      <p:sp>
        <p:nvSpPr>
          <p:cNvPr id="1078" name="Shape 1078"/>
          <p:cNvSpPr/>
          <p:nvPr/>
        </p:nvSpPr>
        <p:spPr>
          <a:xfrm>
            <a:off x="5151047" y="4289299"/>
            <a:ext cx="975357" cy="332542"/>
          </a:xfrm>
          <a:prstGeom prst="roundRect">
            <a:avLst>
              <a:gd name="adj" fmla="val 40279"/>
            </a:avLst>
          </a:prstGeom>
          <a:ln w="50800">
            <a:solidFill>
              <a:srgbClr val="70BF41"/>
            </a:solidFill>
            <a:round/>
          </a:ln>
        </p:spPr>
        <p:txBody>
          <a:bodyPr lIns="0" tIns="0" rIns="0" bIns="0" anchor="ctr"/>
          <a:lstStyle/>
          <a:p>
            <a:pPr lvl="0"/>
            <a:endParaRPr/>
          </a:p>
        </p:txBody>
      </p:sp>
      <p:sp>
        <p:nvSpPr>
          <p:cNvPr id="1079" name="Shape 1079"/>
          <p:cNvSpPr/>
          <p:nvPr/>
        </p:nvSpPr>
        <p:spPr>
          <a:xfrm>
            <a:off x="3186038" y="3446859"/>
            <a:ext cx="1371600" cy="0"/>
          </a:xfrm>
          <a:prstGeom prst="line">
            <a:avLst/>
          </a:prstGeom>
          <a:ln w="38100">
            <a:solidFill>
              <a:srgbClr val="70BF41"/>
            </a:solidFill>
            <a:round/>
          </a:ln>
        </p:spPr>
        <p:txBody>
          <a:bodyPr lIns="0" tIns="0" rIns="0" bIns="0"/>
          <a:lstStyle/>
          <a:p>
            <a:pPr lvl="0"/>
            <a:endParaRPr/>
          </a:p>
        </p:txBody>
      </p:sp>
      <p:sp>
        <p:nvSpPr>
          <p:cNvPr id="1080" name="Shape 1080"/>
          <p:cNvSpPr/>
          <p:nvPr/>
        </p:nvSpPr>
        <p:spPr>
          <a:xfrm>
            <a:off x="4704540" y="3446858"/>
            <a:ext cx="1188720" cy="1"/>
          </a:xfrm>
          <a:prstGeom prst="line">
            <a:avLst/>
          </a:prstGeom>
          <a:ln w="38100">
            <a:solidFill>
              <a:srgbClr val="70BF41"/>
            </a:solidFill>
            <a:round/>
          </a:ln>
        </p:spPr>
        <p:txBody>
          <a:bodyPr lIns="0" tIns="0" rIns="0" bIns="0"/>
          <a:lstStyle/>
          <a:p>
            <a:pPr lvl="0"/>
            <a:endParaRPr/>
          </a:p>
        </p:txBody>
      </p:sp>
      <p:sp>
        <p:nvSpPr>
          <p:cNvPr id="1081" name="Shape 1081"/>
          <p:cNvSpPr/>
          <p:nvPr/>
        </p:nvSpPr>
        <p:spPr>
          <a:xfrm>
            <a:off x="4308782" y="3309718"/>
            <a:ext cx="1" cy="997440"/>
          </a:xfrm>
          <a:prstGeom prst="line">
            <a:avLst/>
          </a:prstGeom>
          <a:ln w="38100">
            <a:solidFill>
              <a:srgbClr val="70BF41"/>
            </a:solidFill>
            <a:round/>
            <a:tailEnd type="arrow"/>
          </a:ln>
        </p:spPr>
        <p:txBody>
          <a:bodyPr lIns="0" tIns="0" rIns="0" bIns="0"/>
          <a:lstStyle/>
          <a:p>
            <a:pPr lvl="0"/>
            <a:endParaRPr/>
          </a:p>
        </p:txBody>
      </p:sp>
      <p:sp>
        <p:nvSpPr>
          <p:cNvPr id="1082" name="Shape 1082"/>
          <p:cNvSpPr/>
          <p:nvPr/>
        </p:nvSpPr>
        <p:spPr>
          <a:xfrm>
            <a:off x="5669693" y="3309718"/>
            <a:ext cx="1" cy="997440"/>
          </a:xfrm>
          <a:prstGeom prst="line">
            <a:avLst/>
          </a:prstGeom>
          <a:ln w="38100">
            <a:solidFill>
              <a:srgbClr val="70BF41"/>
            </a:solidFill>
            <a:round/>
            <a:tailEnd type="arrow"/>
          </a:ln>
        </p:spPr>
        <p:txBody>
          <a:bodyPr lIns="0" tIns="0" rIns="0" bIns="0"/>
          <a:lstStyle/>
          <a:p>
            <a:pPr lvl="0"/>
            <a:endParaRPr/>
          </a:p>
        </p:txBody>
      </p:sp>
    </p:spTree>
    <p:extLst>
      <p:ext uri="{BB962C8B-B14F-4D97-AF65-F5344CB8AC3E}">
        <p14:creationId xmlns:p14="http://schemas.microsoft.com/office/powerpoint/2010/main" val="70510158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 name="Shape 1084"/>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42</a:t>
            </a:fld>
            <a:endParaRPr sz="1800">
              <a:solidFill>
                <a:srgbClr val="CC0000"/>
              </a:solidFill>
            </a:endParaRPr>
          </a:p>
        </p:txBody>
      </p:sp>
      <p:sp>
        <p:nvSpPr>
          <p:cNvPr id="1085" name="Shape 1085"/>
          <p:cNvSpPr>
            <a:spLocks noGrp="1"/>
          </p:cNvSpPr>
          <p:nvPr>
            <p:ph type="title"/>
          </p:nvPr>
        </p:nvSpPr>
        <p:spPr>
          <a:prstGeom prst="rect">
            <a:avLst/>
          </a:prstGeom>
        </p:spPr>
        <p:txBody>
          <a:bodyPr/>
          <a:lstStyle/>
          <a:p>
            <a:pPr lvl="0">
              <a:defRPr sz="1800" b="0"/>
            </a:pPr>
            <a:r>
              <a:rPr sz="2700" b="1"/>
              <a:t>Use-case</a:t>
            </a:r>
          </a:p>
        </p:txBody>
      </p:sp>
      <p:sp>
        <p:nvSpPr>
          <p:cNvPr id="1086" name="Shape 1086"/>
          <p:cNvSpPr>
            <a:spLocks noGrp="1"/>
          </p:cNvSpPr>
          <p:nvPr>
            <p:ph type="body" idx="1"/>
          </p:nvPr>
        </p:nvSpPr>
        <p:spPr>
          <a:prstGeom prst="rect">
            <a:avLst/>
          </a:prstGeom>
        </p:spPr>
        <p:txBody>
          <a:bodyPr/>
          <a:lstStyle/>
          <a:p>
            <a:pPr lvl="0">
              <a:defRPr sz="1800"/>
            </a:pPr>
            <a:r>
              <a:rPr sz="2000" dirty="0"/>
              <a:t>Example: developing of an ATM system</a:t>
            </a:r>
          </a:p>
          <a:p>
            <a:pPr lvl="0">
              <a:defRPr sz="1800"/>
            </a:pPr>
            <a:r>
              <a:rPr sz="2000" dirty="0"/>
              <a:t>Some interactions in the following scenario</a:t>
            </a:r>
          </a:p>
          <a:p>
            <a:pPr lvl="1">
              <a:defRPr sz="1800"/>
            </a:pPr>
            <a:r>
              <a:rPr sz="2000" dirty="0"/>
              <a:t>Insert the card</a:t>
            </a:r>
          </a:p>
          <a:p>
            <a:pPr lvl="1">
              <a:defRPr sz="1800"/>
            </a:pPr>
            <a:r>
              <a:rPr sz="2000" dirty="0"/>
              <a:t>Enter the PIN code</a:t>
            </a:r>
          </a:p>
          <a:p>
            <a:pPr lvl="1">
              <a:defRPr sz="1800"/>
            </a:pPr>
            <a:r>
              <a:rPr sz="2000" dirty="0"/>
              <a:t>Choose the amount to be withdrawn</a:t>
            </a:r>
          </a:p>
          <a:p>
            <a:pPr lvl="1">
              <a:defRPr sz="1800"/>
            </a:pPr>
            <a:r>
              <a:rPr sz="2000" dirty="0"/>
              <a:t>Confirm the amount</a:t>
            </a:r>
          </a:p>
          <a:p>
            <a:pPr lvl="1">
              <a:defRPr sz="1800"/>
            </a:pPr>
            <a:r>
              <a:rPr sz="2000" dirty="0"/>
              <a:t>Take the card</a:t>
            </a:r>
          </a:p>
          <a:p>
            <a:pPr lvl="1">
              <a:defRPr sz="1800"/>
            </a:pPr>
            <a:r>
              <a:rPr sz="2000" dirty="0"/>
              <a:t>Take the money</a:t>
            </a:r>
          </a:p>
          <a:p>
            <a:pPr lvl="1">
              <a:defRPr sz="1800"/>
            </a:pPr>
            <a:r>
              <a:rPr sz="2000" dirty="0"/>
              <a:t>Take the receipt</a:t>
            </a:r>
          </a:p>
          <a:p>
            <a:pPr lvl="1">
              <a:defRPr sz="1800"/>
            </a:pPr>
            <a:endParaRPr sz="2000" dirty="0"/>
          </a:p>
          <a:p>
            <a:pPr lvl="0">
              <a:defRPr sz="1800"/>
            </a:pPr>
            <a:r>
              <a:rPr lang="en-US" b="1" dirty="0"/>
              <a:t>Is each</a:t>
            </a:r>
            <a:r>
              <a:rPr b="1" dirty="0"/>
              <a:t> interaction</a:t>
            </a:r>
            <a:r>
              <a:rPr lang="en-US" b="1" dirty="0"/>
              <a:t> a</a:t>
            </a:r>
            <a:r>
              <a:rPr b="1" dirty="0"/>
              <a:t> use-case?</a:t>
            </a:r>
          </a:p>
        </p:txBody>
      </p:sp>
      <p:pic>
        <p:nvPicPr>
          <p:cNvPr id="1087" name="pasted-image.png"/>
          <p:cNvPicPr/>
          <p:nvPr/>
        </p:nvPicPr>
        <p:blipFill>
          <a:blip r:embed="rId2"/>
          <a:stretch>
            <a:fillRect/>
          </a:stretch>
        </p:blipFill>
        <p:spPr>
          <a:xfrm>
            <a:off x="6988969" y="1509117"/>
            <a:ext cx="4881563" cy="2696766"/>
          </a:xfrm>
          <a:prstGeom prst="rect">
            <a:avLst/>
          </a:prstGeom>
          <a:ln w="6350">
            <a:round/>
          </a:ln>
        </p:spPr>
      </p:pic>
    </p:spTree>
    <p:extLst>
      <p:ext uri="{BB962C8B-B14F-4D97-AF65-F5344CB8AC3E}">
        <p14:creationId xmlns:p14="http://schemas.microsoft.com/office/powerpoint/2010/main" val="281098179"/>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 name="Shape 108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43</a:t>
            </a:fld>
            <a:endParaRPr sz="1800">
              <a:solidFill>
                <a:srgbClr val="CC0000"/>
              </a:solidFill>
            </a:endParaRPr>
          </a:p>
        </p:txBody>
      </p:sp>
      <p:sp>
        <p:nvSpPr>
          <p:cNvPr id="1090" name="Shape 1090"/>
          <p:cNvSpPr>
            <a:spLocks noGrp="1"/>
          </p:cNvSpPr>
          <p:nvPr>
            <p:ph type="title"/>
          </p:nvPr>
        </p:nvSpPr>
        <p:spPr>
          <a:prstGeom prst="rect">
            <a:avLst/>
          </a:prstGeom>
        </p:spPr>
        <p:txBody>
          <a:bodyPr/>
          <a:lstStyle/>
          <a:p>
            <a:pPr lvl="0">
              <a:defRPr sz="1800" b="0"/>
            </a:pPr>
            <a:r>
              <a:rPr sz="2700" b="1"/>
              <a:t>Use-case</a:t>
            </a:r>
          </a:p>
        </p:txBody>
      </p:sp>
      <p:sp>
        <p:nvSpPr>
          <p:cNvPr id="1091" name="Shape 1091"/>
          <p:cNvSpPr>
            <a:spLocks noGrp="1"/>
          </p:cNvSpPr>
          <p:nvPr>
            <p:ph type="body" idx="1"/>
          </p:nvPr>
        </p:nvSpPr>
        <p:spPr>
          <a:prstGeom prst="rect">
            <a:avLst/>
          </a:prstGeom>
        </p:spPr>
        <p:txBody>
          <a:bodyPr/>
          <a:lstStyle/>
          <a:p>
            <a:pPr lvl="0">
              <a:defRPr sz="1800"/>
            </a:pPr>
            <a:r>
              <a:rPr sz="2000" dirty="0"/>
              <a:t>Example (continue)</a:t>
            </a:r>
          </a:p>
          <a:p>
            <a:pPr lvl="1">
              <a:defRPr sz="1800"/>
            </a:pPr>
            <a:r>
              <a:rPr sz="2000" dirty="0"/>
              <a:t>The answer is no</a:t>
            </a:r>
          </a:p>
          <a:p>
            <a:pPr lvl="1">
              <a:defRPr sz="1800"/>
            </a:pPr>
            <a:r>
              <a:rPr sz="2000" dirty="0"/>
              <a:t>Since some interactions such as “confirm the amount” do not meet a goal of the user</a:t>
            </a:r>
          </a:p>
          <a:p>
            <a:pPr lvl="1">
              <a:defRPr sz="1800"/>
            </a:pPr>
            <a:r>
              <a:rPr sz="2000" dirty="0"/>
              <a:t>The goal of the user in this case is to </a:t>
            </a:r>
            <a:r>
              <a:rPr sz="2000" b="1" dirty="0"/>
              <a:t>withdraw money</a:t>
            </a:r>
            <a:r>
              <a:rPr sz="2000" dirty="0"/>
              <a:t>: this is a use-case</a:t>
            </a:r>
          </a:p>
        </p:txBody>
      </p:sp>
      <p:pic>
        <p:nvPicPr>
          <p:cNvPr id="1092" name="pasted-image.png"/>
          <p:cNvPicPr/>
          <p:nvPr/>
        </p:nvPicPr>
        <p:blipFill>
          <a:blip r:embed="rId2"/>
          <a:stretch>
            <a:fillRect/>
          </a:stretch>
        </p:blipFill>
        <p:spPr>
          <a:xfrm>
            <a:off x="2271447" y="3145855"/>
            <a:ext cx="7649106" cy="3226966"/>
          </a:xfrm>
          <a:prstGeom prst="rect">
            <a:avLst/>
          </a:prstGeom>
          <a:ln w="6350">
            <a:round/>
          </a:ln>
        </p:spPr>
      </p:pic>
    </p:spTree>
    <p:extLst>
      <p:ext uri="{BB962C8B-B14F-4D97-AF65-F5344CB8AC3E}">
        <p14:creationId xmlns:p14="http://schemas.microsoft.com/office/powerpoint/2010/main" val="77826693"/>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 name="Shape 1094"/>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44</a:t>
            </a:fld>
            <a:endParaRPr sz="1800">
              <a:solidFill>
                <a:srgbClr val="CC0000"/>
              </a:solidFill>
            </a:endParaRPr>
          </a:p>
        </p:txBody>
      </p:sp>
      <p:sp>
        <p:nvSpPr>
          <p:cNvPr id="1095" name="Shape 1095"/>
          <p:cNvSpPr>
            <a:spLocks noGrp="1"/>
          </p:cNvSpPr>
          <p:nvPr>
            <p:ph type="title"/>
          </p:nvPr>
        </p:nvSpPr>
        <p:spPr>
          <a:prstGeom prst="rect">
            <a:avLst/>
          </a:prstGeom>
        </p:spPr>
        <p:txBody>
          <a:bodyPr/>
          <a:lstStyle/>
          <a:p>
            <a:pPr lvl="0">
              <a:defRPr sz="1800" b="0"/>
            </a:pPr>
            <a:r>
              <a:rPr sz="2700" b="1"/>
              <a:t>Actors</a:t>
            </a:r>
          </a:p>
        </p:txBody>
      </p:sp>
      <p:sp>
        <p:nvSpPr>
          <p:cNvPr id="1096" name="Shape 1096"/>
          <p:cNvSpPr>
            <a:spLocks noGrp="1"/>
          </p:cNvSpPr>
          <p:nvPr>
            <p:ph type="body" idx="1"/>
          </p:nvPr>
        </p:nvSpPr>
        <p:spPr>
          <a:prstGeom prst="rect">
            <a:avLst/>
          </a:prstGeom>
        </p:spPr>
        <p:txBody>
          <a:bodyPr/>
          <a:lstStyle/>
          <a:p>
            <a:pPr lvl="0">
              <a:defRPr sz="1800"/>
            </a:pPr>
            <a:r>
              <a:rPr sz="2000" dirty="0"/>
              <a:t>An </a:t>
            </a:r>
            <a:r>
              <a:rPr sz="2000" b="1" dirty="0"/>
              <a:t>actor</a:t>
            </a:r>
            <a:r>
              <a:rPr sz="2000" dirty="0"/>
              <a:t> is a </a:t>
            </a:r>
            <a:r>
              <a:rPr sz="2000" b="1" dirty="0"/>
              <a:t>role</a:t>
            </a:r>
            <a:r>
              <a:rPr sz="2000" dirty="0"/>
              <a:t> played by the user or an external entity during interaction with the system</a:t>
            </a:r>
          </a:p>
          <a:p>
            <a:pPr lvl="0">
              <a:defRPr sz="1800"/>
            </a:pPr>
            <a:r>
              <a:rPr sz="2000" dirty="0"/>
              <a:t>Who or what uses the system</a:t>
            </a:r>
          </a:p>
          <a:p>
            <a:pPr lvl="0">
              <a:defRPr sz="1800"/>
            </a:pPr>
            <a:r>
              <a:rPr sz="2000" dirty="0"/>
              <a:t>Actors communicate with the system by sending and receiving messages</a:t>
            </a:r>
          </a:p>
          <a:p>
            <a:pPr lvl="0">
              <a:defRPr sz="1800"/>
            </a:pPr>
            <a:r>
              <a:rPr sz="2000" dirty="0"/>
              <a:t>Example</a:t>
            </a:r>
          </a:p>
          <a:p>
            <a:pPr lvl="1">
              <a:defRPr sz="1800"/>
            </a:pPr>
            <a:r>
              <a:rPr sz="2000" dirty="0"/>
              <a:t>Develop a system of cash register at the supermarket</a:t>
            </a:r>
          </a:p>
          <a:p>
            <a:pPr lvl="2">
              <a:defRPr sz="1800"/>
            </a:pPr>
            <a:r>
              <a:rPr dirty="0"/>
              <a:t>Possible actors</a:t>
            </a:r>
          </a:p>
          <a:p>
            <a:pPr lvl="3">
              <a:defRPr sz="1800"/>
            </a:pPr>
            <a:r>
              <a:rPr sz="2000" dirty="0"/>
              <a:t>Client</a:t>
            </a:r>
          </a:p>
          <a:p>
            <a:pPr lvl="3">
              <a:defRPr sz="1800"/>
            </a:pPr>
            <a:r>
              <a:rPr sz="2000" dirty="0"/>
              <a:t>Cashier</a:t>
            </a:r>
          </a:p>
          <a:p>
            <a:pPr lvl="3">
              <a:defRPr sz="1800"/>
            </a:pPr>
            <a:r>
              <a:rPr sz="2000" dirty="0"/>
              <a:t>Manager</a:t>
            </a:r>
          </a:p>
          <a:p>
            <a:pPr lvl="3">
              <a:defRPr sz="1800"/>
            </a:pPr>
            <a:r>
              <a:rPr sz="2000" dirty="0"/>
              <a:t>Inventory manager</a:t>
            </a:r>
          </a:p>
        </p:txBody>
      </p:sp>
      <p:pic>
        <p:nvPicPr>
          <p:cNvPr id="1097" name="pasted-image.png"/>
          <p:cNvPicPr/>
          <p:nvPr/>
        </p:nvPicPr>
        <p:blipFill>
          <a:blip r:embed="rId2"/>
          <a:stretch>
            <a:fillRect/>
          </a:stretch>
        </p:blipFill>
        <p:spPr>
          <a:xfrm>
            <a:off x="5225789" y="3533000"/>
            <a:ext cx="6791587" cy="2865201"/>
          </a:xfrm>
          <a:prstGeom prst="rect">
            <a:avLst/>
          </a:prstGeom>
          <a:ln w="6350">
            <a:round/>
          </a:ln>
        </p:spPr>
      </p:pic>
    </p:spTree>
    <p:extLst>
      <p:ext uri="{BB962C8B-B14F-4D97-AF65-F5344CB8AC3E}">
        <p14:creationId xmlns:p14="http://schemas.microsoft.com/office/powerpoint/2010/main" val="3511606322"/>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 name="Shape 109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45</a:t>
            </a:fld>
            <a:endParaRPr sz="1800">
              <a:solidFill>
                <a:srgbClr val="CC0000"/>
              </a:solidFill>
            </a:endParaRPr>
          </a:p>
        </p:txBody>
      </p:sp>
      <p:sp>
        <p:nvSpPr>
          <p:cNvPr id="1100" name="Shape 1100"/>
          <p:cNvSpPr>
            <a:spLocks noGrp="1"/>
          </p:cNvSpPr>
          <p:nvPr>
            <p:ph type="title"/>
          </p:nvPr>
        </p:nvSpPr>
        <p:spPr>
          <a:prstGeom prst="rect">
            <a:avLst/>
          </a:prstGeom>
        </p:spPr>
        <p:txBody>
          <a:bodyPr/>
          <a:lstStyle/>
          <a:p>
            <a:pPr lvl="0">
              <a:defRPr sz="1800" b="0"/>
            </a:pPr>
            <a:r>
              <a:rPr sz="2700" b="1"/>
              <a:t>Actors</a:t>
            </a:r>
          </a:p>
        </p:txBody>
      </p:sp>
      <p:sp>
        <p:nvSpPr>
          <p:cNvPr id="1101" name="Shape 1101"/>
          <p:cNvSpPr>
            <a:spLocks noGrp="1"/>
          </p:cNvSpPr>
          <p:nvPr>
            <p:ph type="body" idx="1"/>
          </p:nvPr>
        </p:nvSpPr>
        <p:spPr>
          <a:prstGeom prst="rect">
            <a:avLst/>
          </a:prstGeom>
        </p:spPr>
        <p:txBody>
          <a:bodyPr/>
          <a:lstStyle/>
          <a:p>
            <a:pPr lvl="0">
              <a:defRPr sz="1800"/>
            </a:pPr>
            <a:r>
              <a:rPr sz="2000" dirty="0"/>
              <a:t>Distinguishing two notions: </a:t>
            </a:r>
            <a:r>
              <a:rPr sz="2000" b="1" dirty="0"/>
              <a:t>actor</a:t>
            </a:r>
            <a:r>
              <a:rPr sz="2000" dirty="0"/>
              <a:t> and </a:t>
            </a:r>
            <a:r>
              <a:rPr sz="2000" b="1" dirty="0"/>
              <a:t>user</a:t>
            </a:r>
            <a:endParaRPr sz="2000" dirty="0"/>
          </a:p>
          <a:p>
            <a:pPr lvl="1">
              <a:defRPr sz="1800"/>
            </a:pPr>
            <a:r>
              <a:rPr sz="2000" dirty="0"/>
              <a:t>Multiple users may correspond to a single actor</a:t>
            </a:r>
          </a:p>
          <a:p>
            <a:pPr lvl="2">
              <a:defRPr sz="1800"/>
            </a:pPr>
            <a:r>
              <a:rPr dirty="0"/>
              <a:t>Different cashiers play the same role in the system</a:t>
            </a:r>
          </a:p>
          <a:p>
            <a:pPr lvl="1">
              <a:defRPr sz="1800"/>
            </a:pPr>
            <a:r>
              <a:rPr sz="2000" dirty="0"/>
              <a:t>A user may correspond to several actors</a:t>
            </a:r>
          </a:p>
          <a:p>
            <a:pPr lvl="2">
              <a:defRPr sz="1800"/>
            </a:pPr>
            <a:r>
              <a:rPr dirty="0"/>
              <a:t>A user can simultaneously be a cashier and a manager in the system</a:t>
            </a:r>
          </a:p>
        </p:txBody>
      </p:sp>
      <p:pic>
        <p:nvPicPr>
          <p:cNvPr id="1102" name="pasted-image.png"/>
          <p:cNvPicPr/>
          <p:nvPr/>
        </p:nvPicPr>
        <p:blipFill>
          <a:blip r:embed="rId2"/>
          <a:stretch>
            <a:fillRect/>
          </a:stretch>
        </p:blipFill>
        <p:spPr>
          <a:xfrm>
            <a:off x="760722" y="3574616"/>
            <a:ext cx="5146056" cy="2623282"/>
          </a:xfrm>
          <a:prstGeom prst="rect">
            <a:avLst/>
          </a:prstGeom>
          <a:ln w="6350">
            <a:round/>
          </a:ln>
        </p:spPr>
      </p:pic>
      <p:pic>
        <p:nvPicPr>
          <p:cNvPr id="1103" name="pasted-image.png"/>
          <p:cNvPicPr/>
          <p:nvPr/>
        </p:nvPicPr>
        <p:blipFill>
          <a:blip r:embed="rId3" cstate="screen">
            <a:extLst>
              <a:ext uri="{28A0092B-C50C-407E-A947-70E740481C1C}">
                <a14:useLocalDpi xmlns:a14="http://schemas.microsoft.com/office/drawing/2010/main"/>
              </a:ext>
            </a:extLst>
          </a:blip>
          <a:stretch>
            <a:fillRect/>
          </a:stretch>
        </p:blipFill>
        <p:spPr>
          <a:xfrm>
            <a:off x="6574069" y="3574616"/>
            <a:ext cx="4663613" cy="2623282"/>
          </a:xfrm>
          <a:prstGeom prst="rect">
            <a:avLst/>
          </a:prstGeom>
          <a:ln w="6350">
            <a:round/>
          </a:ln>
        </p:spPr>
      </p:pic>
      <p:sp>
        <p:nvSpPr>
          <p:cNvPr id="1104" name="Shape 1104"/>
          <p:cNvSpPr/>
          <p:nvPr/>
        </p:nvSpPr>
        <p:spPr>
          <a:xfrm>
            <a:off x="2277402" y="6224111"/>
            <a:ext cx="1927337"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cashier and manager</a:t>
            </a:r>
          </a:p>
        </p:txBody>
      </p:sp>
      <p:sp>
        <p:nvSpPr>
          <p:cNvPr id="1105" name="Shape 1105"/>
          <p:cNvSpPr/>
          <p:nvPr/>
        </p:nvSpPr>
        <p:spPr>
          <a:xfrm>
            <a:off x="7798659" y="6224111"/>
            <a:ext cx="1980685"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cashier and customer</a:t>
            </a:r>
          </a:p>
        </p:txBody>
      </p:sp>
    </p:spTree>
    <p:extLst>
      <p:ext uri="{BB962C8B-B14F-4D97-AF65-F5344CB8AC3E}">
        <p14:creationId xmlns:p14="http://schemas.microsoft.com/office/powerpoint/2010/main" val="2129897183"/>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 name="Shape 11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46</a:t>
            </a:fld>
            <a:endParaRPr sz="1800">
              <a:solidFill>
                <a:srgbClr val="CC0000"/>
              </a:solidFill>
            </a:endParaRPr>
          </a:p>
        </p:txBody>
      </p:sp>
      <p:sp>
        <p:nvSpPr>
          <p:cNvPr id="1108" name="Shape 1108"/>
          <p:cNvSpPr>
            <a:spLocks noGrp="1"/>
          </p:cNvSpPr>
          <p:nvPr>
            <p:ph type="title"/>
          </p:nvPr>
        </p:nvSpPr>
        <p:spPr>
          <a:prstGeom prst="rect">
            <a:avLst/>
          </a:prstGeom>
        </p:spPr>
        <p:txBody>
          <a:bodyPr/>
          <a:lstStyle/>
          <a:p>
            <a:pPr lvl="0">
              <a:defRPr sz="1800" b="0"/>
            </a:pPr>
            <a:r>
              <a:rPr sz="2700" b="1"/>
              <a:t>Actors</a:t>
            </a:r>
          </a:p>
        </p:txBody>
      </p:sp>
      <p:sp>
        <p:nvSpPr>
          <p:cNvPr id="1109" name="Shape 1109"/>
          <p:cNvSpPr>
            <a:spLocks noGrp="1"/>
          </p:cNvSpPr>
          <p:nvPr>
            <p:ph type="body" idx="1"/>
          </p:nvPr>
        </p:nvSpPr>
        <p:spPr>
          <a:xfrm>
            <a:off x="535131" y="1199652"/>
            <a:ext cx="10789257" cy="4729826"/>
          </a:xfrm>
          <a:prstGeom prst="rect">
            <a:avLst/>
          </a:prstGeom>
        </p:spPr>
        <p:txBody>
          <a:bodyPr/>
          <a:lstStyle/>
          <a:p>
            <a:pPr lvl="0">
              <a:defRPr sz="1800"/>
            </a:pPr>
            <a:r>
              <a:rPr sz="2000" dirty="0"/>
              <a:t>Questions for identifying the system actors</a:t>
            </a:r>
          </a:p>
          <a:p>
            <a:pPr lvl="1">
              <a:defRPr sz="1800"/>
            </a:pPr>
            <a:r>
              <a:rPr sz="2000" dirty="0"/>
              <a:t>Who will use the main features of the system?</a:t>
            </a:r>
          </a:p>
          <a:p>
            <a:pPr lvl="1">
              <a:defRPr sz="1800"/>
            </a:pPr>
            <a:r>
              <a:rPr sz="2000" dirty="0"/>
              <a:t>Who will need the support of the system to perform its tasks?</a:t>
            </a:r>
          </a:p>
          <a:p>
            <a:pPr lvl="1">
              <a:defRPr sz="1800"/>
            </a:pPr>
            <a:r>
              <a:rPr sz="2000" dirty="0"/>
              <a:t>Who should update, administer and maintain the system?</a:t>
            </a:r>
          </a:p>
          <a:p>
            <a:pPr lvl="1">
              <a:defRPr sz="1800"/>
            </a:pPr>
            <a:r>
              <a:rPr sz="2000" dirty="0"/>
              <a:t>Does the system interacts with other systems?</a:t>
            </a:r>
          </a:p>
          <a:p>
            <a:pPr lvl="1">
              <a:defRPr sz="1800"/>
            </a:pPr>
            <a:r>
              <a:rPr sz="2000" dirty="0"/>
              <a:t>Who or what has interests on the results of the system?</a:t>
            </a:r>
          </a:p>
        </p:txBody>
      </p:sp>
      <p:grpSp>
        <p:nvGrpSpPr>
          <p:cNvPr id="1148" name="Group 1148"/>
          <p:cNvGrpSpPr/>
          <p:nvPr/>
        </p:nvGrpSpPr>
        <p:grpSpPr>
          <a:xfrm>
            <a:off x="5219848" y="3379900"/>
            <a:ext cx="6765494" cy="2989189"/>
            <a:chOff x="0" y="0"/>
            <a:chExt cx="7216525" cy="4251290"/>
          </a:xfrm>
        </p:grpSpPr>
        <p:sp>
          <p:nvSpPr>
            <p:cNvPr id="1110" name="Shape 1110"/>
            <p:cNvSpPr/>
            <p:nvPr/>
          </p:nvSpPr>
          <p:spPr>
            <a:xfrm>
              <a:off x="1595437" y="3139"/>
              <a:ext cx="3803651" cy="4248151"/>
            </a:xfrm>
            <a:prstGeom prst="rect">
              <a:avLst/>
            </a:prstGeom>
            <a:no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11" name="Shape 1111"/>
            <p:cNvSpPr/>
            <p:nvPr/>
          </p:nvSpPr>
          <p:spPr>
            <a:xfrm>
              <a:off x="2433637" y="519077"/>
              <a:ext cx="205740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12" name="Shape 1112"/>
            <p:cNvSpPr/>
            <p:nvPr/>
          </p:nvSpPr>
          <p:spPr>
            <a:xfrm>
              <a:off x="2663824" y="663539"/>
              <a:ext cx="1599752"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identification</a:t>
              </a:r>
            </a:p>
          </p:txBody>
        </p:sp>
        <p:sp>
          <p:nvSpPr>
            <p:cNvPr id="1113" name="Shape 1113"/>
            <p:cNvSpPr/>
            <p:nvPr/>
          </p:nvSpPr>
          <p:spPr>
            <a:xfrm>
              <a:off x="2433637" y="1433477"/>
              <a:ext cx="205740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14" name="Shape 1114"/>
            <p:cNvSpPr/>
            <p:nvPr/>
          </p:nvSpPr>
          <p:spPr>
            <a:xfrm>
              <a:off x="2798762" y="1577940"/>
              <a:ext cx="1158606"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purchase</a:t>
              </a:r>
            </a:p>
          </p:txBody>
        </p:sp>
        <p:sp>
          <p:nvSpPr>
            <p:cNvPr id="1115" name="Shape 1115"/>
            <p:cNvSpPr/>
            <p:nvPr/>
          </p:nvSpPr>
          <p:spPr>
            <a:xfrm>
              <a:off x="2433637" y="2424077"/>
              <a:ext cx="231775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16" name="Shape 1116"/>
            <p:cNvSpPr/>
            <p:nvPr/>
          </p:nvSpPr>
          <p:spPr>
            <a:xfrm>
              <a:off x="3044824" y="2568538"/>
              <a:ext cx="857668"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refund</a:t>
              </a:r>
            </a:p>
          </p:txBody>
        </p:sp>
        <p:sp>
          <p:nvSpPr>
            <p:cNvPr id="1117" name="Shape 1117"/>
            <p:cNvSpPr/>
            <p:nvPr/>
          </p:nvSpPr>
          <p:spPr>
            <a:xfrm>
              <a:off x="2433637" y="3414677"/>
              <a:ext cx="2462213"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18" name="Shape 1118"/>
            <p:cNvSpPr/>
            <p:nvPr/>
          </p:nvSpPr>
          <p:spPr>
            <a:xfrm>
              <a:off x="2705099" y="3559139"/>
              <a:ext cx="1745091"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label products</a:t>
              </a:r>
            </a:p>
          </p:txBody>
        </p:sp>
        <p:grpSp>
          <p:nvGrpSpPr>
            <p:cNvPr id="1124" name="Group 1124"/>
            <p:cNvGrpSpPr/>
            <p:nvPr/>
          </p:nvGrpSpPr>
          <p:grpSpPr>
            <a:xfrm>
              <a:off x="300037" y="823877"/>
              <a:ext cx="457201" cy="914401"/>
              <a:chOff x="0" y="0"/>
              <a:chExt cx="457200" cy="914399"/>
            </a:xfrm>
          </p:grpSpPr>
          <p:sp>
            <p:nvSpPr>
              <p:cNvPr id="1119" name="Shape 1119"/>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20" name="Shape 1120"/>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1" name="Shape 1121"/>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2" name="Shape 1122"/>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3" name="Shape 1123"/>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grpSp>
          <p:nvGrpSpPr>
            <p:cNvPr id="1130" name="Group 1130"/>
            <p:cNvGrpSpPr/>
            <p:nvPr/>
          </p:nvGrpSpPr>
          <p:grpSpPr>
            <a:xfrm>
              <a:off x="300037" y="2576477"/>
              <a:ext cx="457201" cy="914401"/>
              <a:chOff x="0" y="0"/>
              <a:chExt cx="457200" cy="914399"/>
            </a:xfrm>
          </p:grpSpPr>
          <p:sp>
            <p:nvSpPr>
              <p:cNvPr id="1125" name="Shape 1125"/>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26" name="Shape 1126"/>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7" name="Shape 1127"/>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8" name="Shape 1128"/>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29" name="Shape 1129"/>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grpSp>
          <p:nvGrpSpPr>
            <p:cNvPr id="1136" name="Group 1136"/>
            <p:cNvGrpSpPr/>
            <p:nvPr/>
          </p:nvGrpSpPr>
          <p:grpSpPr>
            <a:xfrm>
              <a:off x="6094412" y="2043077"/>
              <a:ext cx="457201" cy="914401"/>
              <a:chOff x="0" y="0"/>
              <a:chExt cx="457200" cy="914399"/>
            </a:xfrm>
          </p:grpSpPr>
          <p:sp>
            <p:nvSpPr>
              <p:cNvPr id="1131" name="Shape 1131"/>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32" name="Shape 1132"/>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33" name="Shape 1133"/>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34" name="Shape 1134"/>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35" name="Shape 1135"/>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137" name="Shape 1137"/>
            <p:cNvSpPr/>
            <p:nvPr/>
          </p:nvSpPr>
          <p:spPr>
            <a:xfrm>
              <a:off x="0" y="1731926"/>
              <a:ext cx="1021816"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Cashier</a:t>
              </a:r>
            </a:p>
          </p:txBody>
        </p:sp>
        <p:sp>
          <p:nvSpPr>
            <p:cNvPr id="1138" name="Shape 1138"/>
            <p:cNvSpPr/>
            <p:nvPr/>
          </p:nvSpPr>
          <p:spPr>
            <a:xfrm>
              <a:off x="41275" y="3484528"/>
              <a:ext cx="1160315"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Manager</a:t>
              </a:r>
            </a:p>
          </p:txBody>
        </p:sp>
        <p:sp>
          <p:nvSpPr>
            <p:cNvPr id="1139" name="Shape 1139"/>
            <p:cNvSpPr/>
            <p:nvPr/>
          </p:nvSpPr>
          <p:spPr>
            <a:xfrm>
              <a:off x="5924550" y="2951127"/>
              <a:ext cx="1291975"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Customer</a:t>
              </a:r>
            </a:p>
          </p:txBody>
        </p:sp>
        <p:grpSp>
          <p:nvGrpSpPr>
            <p:cNvPr id="1143" name="Group 1143"/>
            <p:cNvGrpSpPr/>
            <p:nvPr/>
          </p:nvGrpSpPr>
          <p:grpSpPr>
            <a:xfrm>
              <a:off x="757237" y="900077"/>
              <a:ext cx="1752601" cy="1676401"/>
              <a:chOff x="0" y="0"/>
              <a:chExt cx="1752599" cy="1676400"/>
            </a:xfrm>
          </p:grpSpPr>
          <p:sp>
            <p:nvSpPr>
              <p:cNvPr id="1140" name="Shape 1140"/>
              <p:cNvSpPr/>
              <p:nvPr/>
            </p:nvSpPr>
            <p:spPr>
              <a:xfrm flipV="1">
                <a:off x="-1" y="-1"/>
                <a:ext cx="1600202" cy="304802"/>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41" name="Shape 1141"/>
              <p:cNvSpPr/>
              <p:nvPr/>
            </p:nvSpPr>
            <p:spPr>
              <a:xfrm>
                <a:off x="-1" y="304800"/>
                <a:ext cx="1676401" cy="6096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42" name="Shape 1142"/>
              <p:cNvSpPr/>
              <p:nvPr/>
            </p:nvSpPr>
            <p:spPr>
              <a:xfrm>
                <a:off x="0" y="380999"/>
                <a:ext cx="1752600" cy="1295402"/>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144" name="Shape 1144"/>
            <p:cNvSpPr/>
            <p:nvPr/>
          </p:nvSpPr>
          <p:spPr>
            <a:xfrm>
              <a:off x="909637" y="3262277"/>
              <a:ext cx="1524001" cy="4572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45" name="Shape 1145"/>
            <p:cNvSpPr/>
            <p:nvPr/>
          </p:nvSpPr>
          <p:spPr>
            <a:xfrm flipH="1">
              <a:off x="4824412" y="2522502"/>
              <a:ext cx="1150939" cy="195263"/>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46" name="Shape 1146"/>
            <p:cNvSpPr/>
            <p:nvPr/>
          </p:nvSpPr>
          <p:spPr>
            <a:xfrm flipH="1" flipV="1">
              <a:off x="4535487" y="1803364"/>
              <a:ext cx="1439864" cy="6477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47" name="Shape 1147"/>
            <p:cNvSpPr/>
            <p:nvPr/>
          </p:nvSpPr>
          <p:spPr>
            <a:xfrm>
              <a:off x="1783363" y="0"/>
              <a:ext cx="3717596"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Cash register of supermarket</a:t>
              </a:r>
            </a:p>
          </p:txBody>
        </p:sp>
      </p:grpSp>
      <p:pic>
        <p:nvPicPr>
          <p:cNvPr id="1149" name="pasted-image.png"/>
          <p:cNvPicPr/>
          <p:nvPr/>
        </p:nvPicPr>
        <p:blipFill>
          <a:blip r:embed="rId2" cstate="screen">
            <a:extLst>
              <a:ext uri="{28A0092B-C50C-407E-A947-70E740481C1C}">
                <a14:useLocalDpi xmlns:a14="http://schemas.microsoft.com/office/drawing/2010/main"/>
              </a:ext>
            </a:extLst>
          </a:blip>
          <a:stretch>
            <a:fillRect/>
          </a:stretch>
        </p:blipFill>
        <p:spPr>
          <a:xfrm>
            <a:off x="762379" y="3753375"/>
            <a:ext cx="3812157" cy="1608254"/>
          </a:xfrm>
          <a:prstGeom prst="rect">
            <a:avLst/>
          </a:prstGeom>
          <a:ln w="6350">
            <a:round/>
          </a:ln>
        </p:spPr>
      </p:pic>
    </p:spTree>
    <p:extLst>
      <p:ext uri="{BB962C8B-B14F-4D97-AF65-F5344CB8AC3E}">
        <p14:creationId xmlns:p14="http://schemas.microsoft.com/office/powerpoint/2010/main" val="251800188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1" name="Shape 115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47</a:t>
            </a:fld>
            <a:endParaRPr sz="1800">
              <a:solidFill>
                <a:srgbClr val="CC0000"/>
              </a:solidFill>
            </a:endParaRPr>
          </a:p>
        </p:txBody>
      </p:sp>
      <p:sp>
        <p:nvSpPr>
          <p:cNvPr id="1152" name="Shape 1152"/>
          <p:cNvSpPr>
            <a:spLocks noGrp="1"/>
          </p:cNvSpPr>
          <p:nvPr>
            <p:ph type="title"/>
          </p:nvPr>
        </p:nvSpPr>
        <p:spPr>
          <a:prstGeom prst="rect">
            <a:avLst/>
          </a:prstGeom>
        </p:spPr>
        <p:txBody>
          <a:bodyPr/>
          <a:lstStyle/>
          <a:p>
            <a:pPr lvl="0">
              <a:defRPr sz="1800" b="0"/>
            </a:pPr>
            <a:r>
              <a:rPr sz="2700" b="1"/>
              <a:t>Relations between the actors</a:t>
            </a:r>
          </a:p>
        </p:txBody>
      </p:sp>
      <p:sp>
        <p:nvSpPr>
          <p:cNvPr id="1153" name="Shape 1153"/>
          <p:cNvSpPr>
            <a:spLocks noGrp="1"/>
          </p:cNvSpPr>
          <p:nvPr>
            <p:ph type="body" idx="1"/>
          </p:nvPr>
        </p:nvSpPr>
        <p:spPr>
          <a:prstGeom prst="rect">
            <a:avLst/>
          </a:prstGeom>
        </p:spPr>
        <p:txBody>
          <a:bodyPr/>
          <a:lstStyle/>
          <a:p>
            <a:pPr lvl="0">
              <a:defRPr sz="1800"/>
            </a:pPr>
            <a:r>
              <a:rPr sz="2000"/>
              <a:t>Inheritance between actors</a:t>
            </a:r>
          </a:p>
        </p:txBody>
      </p:sp>
      <p:grpSp>
        <p:nvGrpSpPr>
          <p:cNvPr id="1179" name="Group 1179"/>
          <p:cNvGrpSpPr/>
          <p:nvPr/>
        </p:nvGrpSpPr>
        <p:grpSpPr>
          <a:xfrm>
            <a:off x="3852726" y="2035224"/>
            <a:ext cx="4022715" cy="2410881"/>
            <a:chOff x="-38100" y="0"/>
            <a:chExt cx="4290894" cy="3428806"/>
          </a:xfrm>
        </p:grpSpPr>
        <p:grpSp>
          <p:nvGrpSpPr>
            <p:cNvPr id="1159" name="Group 1159"/>
            <p:cNvGrpSpPr/>
            <p:nvPr/>
          </p:nvGrpSpPr>
          <p:grpSpPr>
            <a:xfrm>
              <a:off x="1998662" y="0"/>
              <a:ext cx="457201" cy="914400"/>
              <a:chOff x="0" y="0"/>
              <a:chExt cx="457200" cy="914399"/>
            </a:xfrm>
          </p:grpSpPr>
          <p:sp>
            <p:nvSpPr>
              <p:cNvPr id="1154" name="Shape 1154"/>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55" name="Shape 1155"/>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56" name="Shape 1156"/>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57" name="Shape 1157"/>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58" name="Shape 1158"/>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160" name="Shape 1160"/>
            <p:cNvSpPr/>
            <p:nvPr/>
          </p:nvSpPr>
          <p:spPr>
            <a:xfrm>
              <a:off x="1800225" y="908050"/>
              <a:ext cx="808083"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Client</a:t>
              </a:r>
            </a:p>
          </p:txBody>
        </p:sp>
        <p:grpSp>
          <p:nvGrpSpPr>
            <p:cNvPr id="1166" name="Group 1166"/>
            <p:cNvGrpSpPr/>
            <p:nvPr/>
          </p:nvGrpSpPr>
          <p:grpSpPr>
            <a:xfrm>
              <a:off x="322262" y="2057400"/>
              <a:ext cx="457201" cy="914400"/>
              <a:chOff x="0" y="0"/>
              <a:chExt cx="457200" cy="914399"/>
            </a:xfrm>
          </p:grpSpPr>
          <p:sp>
            <p:nvSpPr>
              <p:cNvPr id="1161" name="Shape 1161"/>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62" name="Shape 1162"/>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63" name="Shape 1163"/>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64" name="Shape 1164"/>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65" name="Shape 1165"/>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167" name="Shape 1167"/>
            <p:cNvSpPr/>
            <p:nvPr/>
          </p:nvSpPr>
          <p:spPr>
            <a:xfrm>
              <a:off x="-38100" y="2903537"/>
              <a:ext cx="1319333"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Individual</a:t>
              </a:r>
            </a:p>
          </p:txBody>
        </p:sp>
        <p:grpSp>
          <p:nvGrpSpPr>
            <p:cNvPr id="1173" name="Group 1173"/>
            <p:cNvGrpSpPr/>
            <p:nvPr/>
          </p:nvGrpSpPr>
          <p:grpSpPr>
            <a:xfrm>
              <a:off x="3370262" y="2057400"/>
              <a:ext cx="457201" cy="914400"/>
              <a:chOff x="0" y="0"/>
              <a:chExt cx="457200" cy="914399"/>
            </a:xfrm>
          </p:grpSpPr>
          <p:sp>
            <p:nvSpPr>
              <p:cNvPr id="1168" name="Shape 1168"/>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169" name="Shape 1169"/>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0" name="Shape 1170"/>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1" name="Shape 1171"/>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2" name="Shape 1172"/>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174" name="Shape 1174"/>
            <p:cNvSpPr/>
            <p:nvPr/>
          </p:nvSpPr>
          <p:spPr>
            <a:xfrm>
              <a:off x="2892425" y="2903537"/>
              <a:ext cx="1360369"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Enterprise</a:t>
              </a:r>
            </a:p>
          </p:txBody>
        </p:sp>
        <p:sp>
          <p:nvSpPr>
            <p:cNvPr id="1175" name="Shape 1175"/>
            <p:cNvSpPr/>
            <p:nvPr/>
          </p:nvSpPr>
          <p:spPr>
            <a:xfrm>
              <a:off x="550862" y="1676400"/>
              <a:ext cx="3048001"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6" name="Shape 1176"/>
            <p:cNvSpPr/>
            <p:nvPr/>
          </p:nvSpPr>
          <p:spPr>
            <a:xfrm flipH="1">
              <a:off x="550862" y="1676400"/>
              <a:ext cx="1" cy="3048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7" name="Shape 1177"/>
            <p:cNvSpPr/>
            <p:nvPr/>
          </p:nvSpPr>
          <p:spPr>
            <a:xfrm>
              <a:off x="3598862" y="1676400"/>
              <a:ext cx="1" cy="3048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178" name="Shape 1178"/>
            <p:cNvSpPr/>
            <p:nvPr/>
          </p:nvSpPr>
          <p:spPr>
            <a:xfrm flipV="1">
              <a:off x="2227262" y="1295400"/>
              <a:ext cx="1" cy="381000"/>
            </a:xfrm>
            <a:prstGeom prst="line">
              <a:avLst/>
            </a:prstGeom>
            <a:noFill/>
            <a:ln w="9525" cap="flat">
              <a:solidFill>
                <a:srgbClr val="000000"/>
              </a:solidFill>
              <a:prstDash val="solid"/>
              <a:miter lim="800000"/>
              <a:tailEnd type="triangle" w="med" len="med"/>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Tree>
    <p:extLst>
      <p:ext uri="{BB962C8B-B14F-4D97-AF65-F5344CB8AC3E}">
        <p14:creationId xmlns:p14="http://schemas.microsoft.com/office/powerpoint/2010/main" val="2142842767"/>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 name="Shape 11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48</a:t>
            </a:fld>
            <a:endParaRPr sz="1800">
              <a:solidFill>
                <a:srgbClr val="CC0000"/>
              </a:solidFill>
            </a:endParaRPr>
          </a:p>
        </p:txBody>
      </p:sp>
      <p:sp>
        <p:nvSpPr>
          <p:cNvPr id="1182" name="Shape 1182"/>
          <p:cNvSpPr>
            <a:spLocks noGrp="1"/>
          </p:cNvSpPr>
          <p:nvPr>
            <p:ph type="title"/>
          </p:nvPr>
        </p:nvSpPr>
        <p:spPr>
          <a:prstGeom prst="rect">
            <a:avLst/>
          </a:prstGeom>
        </p:spPr>
        <p:txBody>
          <a:bodyPr/>
          <a:lstStyle/>
          <a:p>
            <a:pPr lvl="0">
              <a:defRPr sz="1800" b="0"/>
            </a:pPr>
            <a:r>
              <a:rPr sz="2700" b="1" dirty="0"/>
              <a:t>Use-case specification</a:t>
            </a:r>
          </a:p>
        </p:txBody>
      </p:sp>
      <p:sp>
        <p:nvSpPr>
          <p:cNvPr id="1183" name="Shape 1183"/>
          <p:cNvSpPr>
            <a:spLocks noGrp="1"/>
          </p:cNvSpPr>
          <p:nvPr>
            <p:ph type="body" idx="1"/>
          </p:nvPr>
        </p:nvSpPr>
        <p:spPr>
          <a:prstGeom prst="rect">
            <a:avLst/>
          </a:prstGeom>
        </p:spPr>
        <p:txBody>
          <a:bodyPr/>
          <a:lstStyle/>
          <a:p>
            <a:pPr lvl="0">
              <a:defRPr sz="1800"/>
            </a:pPr>
            <a:r>
              <a:rPr sz="2000" dirty="0"/>
              <a:t>Typical specification of a use-case</a:t>
            </a:r>
          </a:p>
          <a:p>
            <a:pPr lvl="1">
              <a:defRPr sz="1800"/>
            </a:pPr>
            <a:r>
              <a:rPr sz="2000" b="1" dirty="0"/>
              <a:t>Use-case</a:t>
            </a:r>
            <a:r>
              <a:rPr sz="2000" dirty="0"/>
              <a:t>: name of a use-case often begins with a verb</a:t>
            </a:r>
          </a:p>
          <a:p>
            <a:pPr lvl="1">
              <a:defRPr sz="1800"/>
            </a:pPr>
            <a:r>
              <a:rPr sz="2000" b="1" dirty="0"/>
              <a:t>Actors</a:t>
            </a:r>
            <a:r>
              <a:rPr sz="2000" dirty="0"/>
              <a:t>: list of stakeholders concerning the use-case</a:t>
            </a:r>
          </a:p>
          <a:p>
            <a:pPr lvl="1">
              <a:defRPr sz="1800"/>
            </a:pPr>
            <a:r>
              <a:rPr sz="2000" b="1" dirty="0"/>
              <a:t>Objective</a:t>
            </a:r>
            <a:r>
              <a:rPr sz="2000" dirty="0"/>
              <a:t>: objective of the use-case</a:t>
            </a:r>
          </a:p>
          <a:p>
            <a:pPr lvl="1">
              <a:defRPr sz="1800"/>
            </a:pPr>
            <a:r>
              <a:rPr sz="2000" b="1" dirty="0"/>
              <a:t>Description</a:t>
            </a:r>
            <a:r>
              <a:rPr sz="2000" dirty="0"/>
              <a:t>: a brief description of treatment to achieve</a:t>
            </a:r>
          </a:p>
          <a:p>
            <a:pPr lvl="1">
              <a:defRPr sz="1800"/>
            </a:pPr>
            <a:endParaRPr sz="2000" dirty="0"/>
          </a:p>
          <a:p>
            <a:pPr lvl="0">
              <a:defRPr sz="1800"/>
            </a:pPr>
            <a:r>
              <a:rPr sz="2000" dirty="0"/>
              <a:t>Example</a:t>
            </a:r>
          </a:p>
          <a:p>
            <a:pPr lvl="1">
              <a:defRPr sz="1800"/>
            </a:pPr>
            <a:r>
              <a:rPr sz="2000" b="1" dirty="0"/>
              <a:t>Use-case</a:t>
            </a:r>
            <a:r>
              <a:rPr sz="2000" dirty="0"/>
              <a:t>: purchase products</a:t>
            </a:r>
          </a:p>
          <a:p>
            <a:pPr lvl="1">
              <a:defRPr sz="1800"/>
            </a:pPr>
            <a:r>
              <a:rPr sz="2000" b="1" dirty="0"/>
              <a:t>Actors</a:t>
            </a:r>
            <a:r>
              <a:rPr sz="2000" dirty="0"/>
              <a:t>: Client, Cashier</a:t>
            </a:r>
          </a:p>
          <a:p>
            <a:pPr lvl="1">
              <a:defRPr sz="1800"/>
            </a:pPr>
            <a:r>
              <a:rPr sz="2000" b="1" dirty="0"/>
              <a:t>Objective</a:t>
            </a:r>
            <a:r>
              <a:rPr sz="2000" dirty="0"/>
              <a:t>: describe a purchase of products by the customer with cash payment</a:t>
            </a:r>
          </a:p>
          <a:p>
            <a:pPr lvl="1">
              <a:defRPr sz="1800"/>
            </a:pPr>
            <a:r>
              <a:rPr sz="2000" b="1" dirty="0"/>
              <a:t>Description</a:t>
            </a:r>
            <a:r>
              <a:rPr sz="2000" dirty="0"/>
              <a:t>: The client comes in the box with the selected products. The cashier encodes products, announces the total. The customer pays. The cashier registers the payment.</a:t>
            </a:r>
          </a:p>
        </p:txBody>
      </p:sp>
    </p:spTree>
    <p:extLst>
      <p:ext uri="{BB962C8B-B14F-4D97-AF65-F5344CB8AC3E}">
        <p14:creationId xmlns:p14="http://schemas.microsoft.com/office/powerpoint/2010/main" val="273127567"/>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 name="Shape 118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49</a:t>
            </a:fld>
            <a:endParaRPr sz="1800">
              <a:solidFill>
                <a:srgbClr val="CC0000"/>
              </a:solidFill>
            </a:endParaRPr>
          </a:p>
        </p:txBody>
      </p:sp>
      <p:sp>
        <p:nvSpPr>
          <p:cNvPr id="1186" name="Shape 1186"/>
          <p:cNvSpPr>
            <a:spLocks noGrp="1"/>
          </p:cNvSpPr>
          <p:nvPr>
            <p:ph type="title"/>
          </p:nvPr>
        </p:nvSpPr>
        <p:spPr>
          <a:prstGeom prst="rect">
            <a:avLst/>
          </a:prstGeom>
        </p:spPr>
        <p:txBody>
          <a:bodyPr/>
          <a:lstStyle/>
          <a:p>
            <a:pPr lvl="0">
              <a:defRPr sz="1800" b="0"/>
            </a:pPr>
            <a:r>
              <a:rPr sz="2700" b="1"/>
              <a:t>Use-case specification</a:t>
            </a:r>
          </a:p>
        </p:txBody>
      </p:sp>
      <p:sp>
        <p:nvSpPr>
          <p:cNvPr id="1187" name="Shape 1187"/>
          <p:cNvSpPr>
            <a:spLocks noGrp="1"/>
          </p:cNvSpPr>
          <p:nvPr>
            <p:ph type="body" idx="1"/>
          </p:nvPr>
        </p:nvSpPr>
        <p:spPr>
          <a:prstGeom prst="rect">
            <a:avLst/>
          </a:prstGeom>
        </p:spPr>
        <p:txBody>
          <a:bodyPr/>
          <a:lstStyle/>
          <a:p>
            <a:pPr lvl="0">
              <a:defRPr sz="1800"/>
            </a:pPr>
            <a:r>
              <a:rPr sz="2000" dirty="0"/>
              <a:t>The use-case specification may add</a:t>
            </a:r>
          </a:p>
          <a:p>
            <a:pPr lvl="1">
              <a:defRPr sz="1800"/>
            </a:pPr>
            <a:r>
              <a:rPr sz="2000" dirty="0"/>
              <a:t>the references concerning the specification of the requirement</a:t>
            </a:r>
          </a:p>
          <a:p>
            <a:pPr lvl="1">
              <a:defRPr sz="1800"/>
            </a:pPr>
            <a:r>
              <a:rPr sz="2000" dirty="0"/>
              <a:t>the pre- and post-conditions of the use-case</a:t>
            </a:r>
          </a:p>
          <a:p>
            <a:pPr lvl="1">
              <a:defRPr sz="1800"/>
            </a:pPr>
            <a:endParaRPr sz="2000" dirty="0"/>
          </a:p>
          <a:p>
            <a:pPr lvl="0">
              <a:defRPr sz="1800"/>
            </a:pPr>
            <a:r>
              <a:rPr sz="2000" dirty="0"/>
              <a:t>Example</a:t>
            </a:r>
          </a:p>
          <a:p>
            <a:pPr lvl="1">
              <a:defRPr sz="1800"/>
            </a:pPr>
            <a:r>
              <a:rPr sz="2000" b="1" dirty="0"/>
              <a:t>Use-case</a:t>
            </a:r>
            <a:r>
              <a:rPr sz="2000" dirty="0"/>
              <a:t>: purchase products</a:t>
            </a:r>
          </a:p>
          <a:p>
            <a:pPr lvl="1">
              <a:defRPr sz="1800"/>
            </a:pPr>
            <a:r>
              <a:rPr sz="2000" b="1" dirty="0"/>
              <a:t>Actors</a:t>
            </a:r>
            <a:r>
              <a:rPr sz="2000" dirty="0"/>
              <a:t>: Client, Cashier</a:t>
            </a:r>
          </a:p>
          <a:p>
            <a:pPr lvl="1">
              <a:defRPr sz="1800"/>
            </a:pPr>
            <a:r>
              <a:rPr sz="2000" b="1" dirty="0"/>
              <a:t>Objective</a:t>
            </a:r>
            <a:r>
              <a:rPr sz="2000" dirty="0"/>
              <a:t>: describe a purchase of products by the customer with cash payment</a:t>
            </a:r>
          </a:p>
          <a:p>
            <a:pPr lvl="1">
              <a:defRPr sz="1800"/>
            </a:pPr>
            <a:r>
              <a:rPr sz="2000" b="1" dirty="0"/>
              <a:t>References</a:t>
            </a:r>
            <a:r>
              <a:rPr sz="2000" dirty="0"/>
              <a:t>: R1.2, R3.4</a:t>
            </a:r>
          </a:p>
          <a:p>
            <a:pPr lvl="1">
              <a:defRPr sz="1800"/>
            </a:pPr>
            <a:r>
              <a:rPr sz="2000" b="1" dirty="0"/>
              <a:t>Pre-conditions</a:t>
            </a:r>
            <a:r>
              <a:rPr sz="2000" dirty="0"/>
              <a:t>: the cashier is identified and </a:t>
            </a:r>
            <a:r>
              <a:rPr sz="2000" dirty="0" err="1"/>
              <a:t>authorised</a:t>
            </a:r>
            <a:endParaRPr sz="2000" dirty="0"/>
          </a:p>
          <a:p>
            <a:pPr lvl="1">
              <a:defRPr sz="1800"/>
            </a:pPr>
            <a:r>
              <a:rPr sz="2000" b="1" dirty="0"/>
              <a:t>Post-conditions</a:t>
            </a:r>
            <a:r>
              <a:rPr sz="2000" dirty="0"/>
              <a:t>: the purchase is registered, the payment is made, the receipt is printed</a:t>
            </a:r>
          </a:p>
          <a:p>
            <a:pPr lvl="1">
              <a:defRPr sz="1800"/>
            </a:pPr>
            <a:r>
              <a:rPr sz="2000" b="1" dirty="0"/>
              <a:t>Description</a:t>
            </a:r>
            <a:r>
              <a:rPr sz="2000" dirty="0"/>
              <a:t>: The clients comes in the box with the selected products. The cashier encodes products, announces the total. The customer pays. The cashier registers the payments.</a:t>
            </a:r>
          </a:p>
        </p:txBody>
      </p:sp>
    </p:spTree>
    <p:extLst>
      <p:ext uri="{BB962C8B-B14F-4D97-AF65-F5344CB8AC3E}">
        <p14:creationId xmlns:p14="http://schemas.microsoft.com/office/powerpoint/2010/main" val="217123090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732368" y="107950"/>
            <a:ext cx="10723033" cy="1119188"/>
          </a:xfrm>
        </p:spPr>
        <p:txBody>
          <a:bodyPr/>
          <a:lstStyle/>
          <a:p>
            <a:r>
              <a:rPr lang="en-US"/>
              <a:t>Requirements Determination</a:t>
            </a:r>
          </a:p>
        </p:txBody>
      </p:sp>
      <p:sp>
        <p:nvSpPr>
          <p:cNvPr id="17411" name="Content Placeholder 2"/>
          <p:cNvSpPr>
            <a:spLocks noGrp="1"/>
          </p:cNvSpPr>
          <p:nvPr>
            <p:ph idx="1"/>
          </p:nvPr>
        </p:nvSpPr>
        <p:spPr/>
        <p:txBody>
          <a:bodyPr/>
          <a:lstStyle/>
          <a:p>
            <a:r>
              <a:rPr lang="en-US" dirty="0"/>
              <a:t>Purpose: to convert high level business requirements (from the system request) into detailed requirements that can be used as inputs for creating models</a:t>
            </a:r>
          </a:p>
          <a:p>
            <a:pPr>
              <a:spcBef>
                <a:spcPts val="600"/>
              </a:spcBef>
            </a:pPr>
            <a:r>
              <a:rPr lang="en-US" dirty="0"/>
              <a:t>What is a requirement?</a:t>
            </a:r>
          </a:p>
          <a:p>
            <a:pPr lvl="1"/>
            <a:r>
              <a:rPr lang="en-US" dirty="0"/>
              <a:t>A statement of what the system must do or a characteristic it must have</a:t>
            </a:r>
          </a:p>
          <a:p>
            <a:pPr lvl="1"/>
            <a:r>
              <a:rPr lang="en-US" dirty="0"/>
              <a:t>Will later evolve into a technical description of how the system will be implemented</a:t>
            </a:r>
          </a:p>
          <a:p>
            <a:pPr>
              <a:spcBef>
                <a:spcPts val="600"/>
              </a:spcBef>
            </a:pPr>
            <a:r>
              <a:rPr lang="en-US" dirty="0"/>
              <a:t>Types:</a:t>
            </a:r>
          </a:p>
          <a:p>
            <a:pPr lvl="1"/>
            <a:r>
              <a:rPr lang="en-US" dirty="0"/>
              <a:t>Functional: relates to a process or data</a:t>
            </a:r>
          </a:p>
          <a:p>
            <a:pPr lvl="1"/>
            <a:r>
              <a:rPr lang="en-US" dirty="0"/>
              <a:t>Non-functional: relates to performance or usability</a:t>
            </a:r>
          </a:p>
        </p:txBody>
      </p:sp>
    </p:spTree>
    <p:extLst>
      <p:ext uri="{BB962C8B-B14F-4D97-AF65-F5344CB8AC3E}">
        <p14:creationId xmlns:p14="http://schemas.microsoft.com/office/powerpoint/2010/main" val="25759435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 name="Shape 118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50</a:t>
            </a:fld>
            <a:endParaRPr sz="1800">
              <a:solidFill>
                <a:srgbClr val="CC0000"/>
              </a:solidFill>
            </a:endParaRPr>
          </a:p>
        </p:txBody>
      </p:sp>
      <p:sp>
        <p:nvSpPr>
          <p:cNvPr id="1190" name="Shape 1190"/>
          <p:cNvSpPr>
            <a:spLocks noGrp="1"/>
          </p:cNvSpPr>
          <p:nvPr>
            <p:ph type="title"/>
          </p:nvPr>
        </p:nvSpPr>
        <p:spPr>
          <a:prstGeom prst="rect">
            <a:avLst/>
          </a:prstGeom>
        </p:spPr>
        <p:txBody>
          <a:bodyPr/>
          <a:lstStyle/>
          <a:p>
            <a:pPr lvl="0">
              <a:defRPr sz="1800" b="0"/>
            </a:pPr>
            <a:r>
              <a:rPr sz="2700" b="1"/>
              <a:t>Use-case specification</a:t>
            </a:r>
          </a:p>
        </p:txBody>
      </p:sp>
      <p:sp>
        <p:nvSpPr>
          <p:cNvPr id="1191" name="Shape 1191"/>
          <p:cNvSpPr>
            <a:spLocks noGrp="1"/>
          </p:cNvSpPr>
          <p:nvPr>
            <p:ph type="body" idx="1"/>
          </p:nvPr>
        </p:nvSpPr>
        <p:spPr>
          <a:prstGeom prst="rect">
            <a:avLst/>
          </a:prstGeom>
        </p:spPr>
        <p:txBody>
          <a:bodyPr/>
          <a:lstStyle/>
          <a:p>
            <a:pPr lvl="0">
              <a:defRPr sz="1800"/>
            </a:pPr>
            <a:r>
              <a:rPr sz="2000" dirty="0"/>
              <a:t>A use-case can be specified by adding </a:t>
            </a:r>
            <a:r>
              <a:rPr sz="2000" b="1" dirty="0"/>
              <a:t>scenarios</a:t>
            </a:r>
            <a:endParaRPr sz="2000" dirty="0"/>
          </a:p>
          <a:p>
            <a:pPr lvl="0">
              <a:defRPr sz="1800"/>
            </a:pPr>
            <a:r>
              <a:rPr sz="2000" dirty="0"/>
              <a:t>A scenario describes the specific actions of the actors in the system</a:t>
            </a:r>
          </a:p>
          <a:p>
            <a:pPr lvl="0">
              <a:defRPr sz="1800"/>
            </a:pPr>
            <a:r>
              <a:rPr sz="2000" dirty="0"/>
              <a:t>A scenario consists of </a:t>
            </a:r>
            <a:r>
              <a:rPr sz="2000" b="1" dirty="0"/>
              <a:t>main interactions </a:t>
            </a:r>
            <a:r>
              <a:rPr sz="2000" dirty="0"/>
              <a:t>and </a:t>
            </a:r>
            <a:r>
              <a:rPr sz="2000" b="1" dirty="0"/>
              <a:t>exceptional interactions</a:t>
            </a:r>
          </a:p>
          <a:p>
            <a:pPr lvl="0">
              <a:defRPr sz="1800"/>
            </a:pPr>
            <a:r>
              <a:rPr sz="2000" dirty="0"/>
              <a:t>The actions can be divided into </a:t>
            </a:r>
            <a:r>
              <a:rPr sz="2000" b="1" dirty="0"/>
              <a:t>two flows</a:t>
            </a:r>
          </a:p>
          <a:p>
            <a:pPr lvl="1">
              <a:defRPr sz="1800"/>
            </a:pPr>
            <a:r>
              <a:rPr sz="2000" dirty="0"/>
              <a:t>Flow of actions concerning the </a:t>
            </a:r>
            <a:r>
              <a:rPr sz="2000" b="1" dirty="0"/>
              <a:t>actors</a:t>
            </a:r>
          </a:p>
          <a:p>
            <a:pPr lvl="1">
              <a:defRPr sz="1800"/>
            </a:pPr>
            <a:r>
              <a:rPr sz="2000" dirty="0"/>
              <a:t>Flow of actions concerning the </a:t>
            </a:r>
            <a:r>
              <a:rPr sz="2000" b="1" dirty="0"/>
              <a:t>systems</a:t>
            </a:r>
          </a:p>
          <a:p>
            <a:pPr lvl="0">
              <a:defRPr sz="1800"/>
            </a:pPr>
            <a:r>
              <a:rPr sz="2000" dirty="0"/>
              <a:t>Example</a:t>
            </a:r>
          </a:p>
          <a:p>
            <a:pPr lvl="1">
              <a:defRPr sz="1800"/>
            </a:pPr>
            <a:r>
              <a:rPr sz="2000" dirty="0"/>
              <a:t>A scenario for “purchase products” use-case</a:t>
            </a:r>
          </a:p>
        </p:txBody>
      </p:sp>
      <p:pic>
        <p:nvPicPr>
          <p:cNvPr id="1192" name="pasted-image.png"/>
          <p:cNvPicPr/>
          <p:nvPr/>
        </p:nvPicPr>
        <p:blipFill>
          <a:blip r:embed="rId2" cstate="screen">
            <a:extLst>
              <a:ext uri="{28A0092B-C50C-407E-A947-70E740481C1C}">
                <a14:useLocalDpi xmlns:a14="http://schemas.microsoft.com/office/drawing/2010/main"/>
              </a:ext>
            </a:extLst>
          </a:blip>
          <a:stretch>
            <a:fillRect/>
          </a:stretch>
        </p:blipFill>
        <p:spPr>
          <a:xfrm>
            <a:off x="3935921" y="4545596"/>
            <a:ext cx="3812157" cy="1608254"/>
          </a:xfrm>
          <a:prstGeom prst="rect">
            <a:avLst/>
          </a:prstGeom>
          <a:ln w="6350">
            <a:round/>
          </a:ln>
        </p:spPr>
      </p:pic>
    </p:spTree>
    <p:extLst>
      <p:ext uri="{BB962C8B-B14F-4D97-AF65-F5344CB8AC3E}">
        <p14:creationId xmlns:p14="http://schemas.microsoft.com/office/powerpoint/2010/main" val="2582106980"/>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4" name="Shape 1194"/>
          <p:cNvSpPr>
            <a:spLocks noGrp="1"/>
          </p:cNvSpPr>
          <p:nvPr>
            <p:ph type="body" idx="1"/>
          </p:nvPr>
        </p:nvSpPr>
        <p:spPr>
          <a:xfrm>
            <a:off x="564543" y="1282037"/>
            <a:ext cx="10789257" cy="4729826"/>
          </a:xfrm>
          <a:prstGeom prst="rect">
            <a:avLst/>
          </a:prstGeom>
        </p:spPr>
        <p:txBody>
          <a:bodyPr/>
          <a:lstStyle/>
          <a:p>
            <a:pPr lvl="0">
              <a:defRPr sz="1800"/>
            </a:pPr>
            <a:r>
              <a:rPr sz="2000" dirty="0"/>
              <a:t>Main interactions of “purchase</a:t>
            </a:r>
            <a:r>
              <a:rPr lang="vi-VN" sz="2000" dirty="0"/>
              <a:t> </a:t>
            </a:r>
            <a:r>
              <a:rPr sz="2000" dirty="0"/>
              <a:t>products” scenario</a:t>
            </a:r>
          </a:p>
        </p:txBody>
      </p:sp>
      <p:sp>
        <p:nvSpPr>
          <p:cNvPr id="1195" name="Shape 119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51</a:t>
            </a:fld>
            <a:endParaRPr sz="1800">
              <a:solidFill>
                <a:srgbClr val="CC0000"/>
              </a:solidFill>
            </a:endParaRPr>
          </a:p>
        </p:txBody>
      </p:sp>
      <p:sp>
        <p:nvSpPr>
          <p:cNvPr id="1196" name="Shape 1196"/>
          <p:cNvSpPr>
            <a:spLocks noGrp="1"/>
          </p:cNvSpPr>
          <p:nvPr>
            <p:ph type="title"/>
          </p:nvPr>
        </p:nvSpPr>
        <p:spPr>
          <a:prstGeom prst="rect">
            <a:avLst/>
          </a:prstGeom>
        </p:spPr>
        <p:txBody>
          <a:bodyPr/>
          <a:lstStyle/>
          <a:p>
            <a:pPr lvl="0">
              <a:defRPr sz="1800" b="0"/>
            </a:pPr>
            <a:r>
              <a:rPr sz="2700" b="1"/>
              <a:t>Use-case specification</a:t>
            </a:r>
          </a:p>
        </p:txBody>
      </p:sp>
      <p:graphicFrame>
        <p:nvGraphicFramePr>
          <p:cNvPr id="1197" name="Table 1197"/>
          <p:cNvGraphicFramePr/>
          <p:nvPr>
            <p:extLst>
              <p:ext uri="{D42A27DB-BD31-4B8C-83A1-F6EECF244321}">
                <p14:modId xmlns:p14="http://schemas.microsoft.com/office/powerpoint/2010/main" val="2335438414"/>
              </p:ext>
            </p:extLst>
          </p:nvPr>
        </p:nvGraphicFramePr>
        <p:xfrm>
          <a:off x="495299" y="1946351"/>
          <a:ext cx="11214100" cy="4435782"/>
        </p:xfrm>
        <a:graphic>
          <a:graphicData uri="http://schemas.openxmlformats.org/drawingml/2006/table">
            <a:tbl>
              <a:tblPr/>
              <a:tblGrid>
                <a:gridCol w="5607050">
                  <a:extLst>
                    <a:ext uri="{9D8B030D-6E8A-4147-A177-3AD203B41FA5}">
                      <a16:colId xmlns:a16="http://schemas.microsoft.com/office/drawing/2014/main" val="20000"/>
                    </a:ext>
                  </a:extLst>
                </a:gridCol>
                <a:gridCol w="5607050">
                  <a:extLst>
                    <a:ext uri="{9D8B030D-6E8A-4147-A177-3AD203B41FA5}">
                      <a16:colId xmlns:a16="http://schemas.microsoft.com/office/drawing/2014/main" val="20001"/>
                    </a:ext>
                  </a:extLst>
                </a:gridCol>
              </a:tblGrid>
              <a:tr h="427431">
                <a:tc>
                  <a:txBody>
                    <a:bodyPr/>
                    <a:lstStyle/>
                    <a:p>
                      <a:pPr marL="40639" marR="40639" lvl="0" algn="ctr">
                        <a:spcBef>
                          <a:spcPts val="600"/>
                        </a:spcBef>
                        <a:tabLst>
                          <a:tab pos="914400" algn="l"/>
                        </a:tabLst>
                        <a:defRPr sz="1800"/>
                      </a:pPr>
                      <a:r>
                        <a:rPr sz="1800" b="1">
                          <a:uFill>
                            <a:solidFill/>
                          </a:uFill>
                          <a:sym typeface="Candara"/>
                        </a:rPr>
                        <a:t>Actions of actor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40639" marR="40639" lvl="0" algn="ctr">
                        <a:spcBef>
                          <a:spcPts val="600"/>
                        </a:spcBef>
                        <a:tabLst>
                          <a:tab pos="914400" algn="l"/>
                        </a:tabLst>
                        <a:defRPr sz="1800"/>
                      </a:pPr>
                      <a:r>
                        <a:rPr sz="1800" b="1">
                          <a:uFill>
                            <a:solidFill/>
                          </a:uFill>
                          <a:sym typeface="Candara"/>
                        </a:rPr>
                        <a:t>Actions of system</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574264">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1. </a:t>
                      </a:r>
                      <a:r>
                        <a:rPr sz="1800" dirty="0">
                          <a:uFill>
                            <a:solidFill/>
                          </a:uFill>
                          <a:sym typeface="Candara"/>
                        </a:rPr>
                        <a:t>The customer comes to the cash desk with the products to buy</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39" marR="40639" lvl="0" algn="l">
                        <a:spcBef>
                          <a:spcPts val="600"/>
                        </a:spcBef>
                        <a:tabLst>
                          <a:tab pos="914400" algn="l"/>
                        </a:tabLst>
                        <a:defRPr sz="2000">
                          <a:uFill>
                            <a:solidFill/>
                          </a:uFill>
                          <a:sym typeface="Candara"/>
                        </a:defRPr>
                      </a:pPr>
                      <a:endParaRPr sz="180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996280">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2. </a:t>
                      </a:r>
                      <a:r>
                        <a:rPr sz="1800" dirty="0">
                          <a:uFill>
                            <a:solidFill/>
                          </a:uFill>
                          <a:sym typeface="Candara"/>
                        </a:rPr>
                        <a:t>The cashier encodes the identifier of each product</a:t>
                      </a:r>
                    </a:p>
                    <a:p>
                      <a:pPr marL="40639" marR="40639" lvl="1" indent="228600" algn="l">
                        <a:spcBef>
                          <a:spcPts val="600"/>
                        </a:spcBef>
                        <a:tabLst>
                          <a:tab pos="914400" algn="l"/>
                        </a:tabLst>
                        <a:defRPr sz="1800"/>
                      </a:pPr>
                      <a:r>
                        <a:rPr sz="1800" dirty="0">
                          <a:uFill>
                            <a:solidFill/>
                          </a:uFill>
                          <a:sym typeface="Candara"/>
                        </a:rPr>
                        <a:t>If a product has more than one item, the cashier inputs the number of items</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3. </a:t>
                      </a:r>
                      <a:r>
                        <a:rPr sz="1800" dirty="0">
                          <a:uFill>
                            <a:solidFill/>
                          </a:uFill>
                          <a:sym typeface="Candara"/>
                        </a:rPr>
                        <a:t>The cash desk displays the description and price of the product</a:t>
                      </a:r>
                    </a:p>
                    <a:p>
                      <a:pPr marL="40639" marR="40639" lvl="1" indent="228600" algn="l">
                        <a:spcBef>
                          <a:spcPts val="600"/>
                        </a:spcBef>
                        <a:tabLst>
                          <a:tab pos="914400" algn="l"/>
                        </a:tabLst>
                        <a:defRPr sz="1800"/>
                      </a:pPr>
                      <a:r>
                        <a:rPr sz="1800" dirty="0">
                          <a:uFill>
                            <a:solidFill/>
                          </a:uFill>
                          <a:sym typeface="Candara"/>
                        </a:rPr>
                        <a:t>This number is displayed</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25992">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4. </a:t>
                      </a:r>
                      <a:r>
                        <a:rPr sz="1800" dirty="0">
                          <a:uFill>
                            <a:solidFill/>
                          </a:uFill>
                          <a:sym typeface="Candara"/>
                        </a:rPr>
                        <a:t>After having encoded all of the products, the cashier signals the end of the purchase</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5. </a:t>
                      </a:r>
                      <a:r>
                        <a:rPr sz="1800" dirty="0">
                          <a:uFill>
                            <a:solidFill/>
                          </a:uFill>
                          <a:sym typeface="Candara"/>
                        </a:rPr>
                        <a:t>The cash desk calculates and displays the total amount that the customer has to pay</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31759">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6. </a:t>
                      </a:r>
                      <a:r>
                        <a:rPr sz="1800" dirty="0">
                          <a:uFill>
                            <a:solidFill/>
                          </a:uFill>
                          <a:sym typeface="Candara"/>
                        </a:rPr>
                        <a:t>The cashier announces the total amount to the customer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39" marR="40639" lvl="0" algn="l">
                        <a:spcBef>
                          <a:spcPts val="600"/>
                        </a:spcBef>
                        <a:tabLst>
                          <a:tab pos="914400" algn="l"/>
                        </a:tabLst>
                        <a:defRPr sz="2000">
                          <a:uFill>
                            <a:solidFill/>
                          </a:uFill>
                          <a:sym typeface="Candara"/>
                        </a:defRPr>
                      </a:pPr>
                      <a:endParaRPr sz="180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31759">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7. </a:t>
                      </a:r>
                      <a:r>
                        <a:rPr sz="1800" dirty="0">
                          <a:uFill>
                            <a:solidFill/>
                          </a:uFill>
                          <a:sym typeface="Candara"/>
                        </a:rPr>
                        <a:t>The customer pays</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69240" marR="40639" lvl="0" indent="-228600" algn="l">
                        <a:spcBef>
                          <a:spcPts val="600"/>
                        </a:spcBef>
                        <a:buClr>
                          <a:srgbClr val="C82506"/>
                        </a:buClr>
                        <a:buSzPct val="100000"/>
                        <a:buChar char="•"/>
                        <a:tabLst>
                          <a:tab pos="914400" algn="l"/>
                        </a:tabLst>
                        <a:defRPr sz="2000">
                          <a:uFill>
                            <a:solidFill/>
                          </a:uFill>
                          <a:sym typeface="Candara"/>
                        </a:defRPr>
                      </a:pPr>
                      <a:endParaRPr sz="180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31759">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8. </a:t>
                      </a:r>
                      <a:r>
                        <a:rPr sz="1800" dirty="0">
                          <a:uFill>
                            <a:solidFill/>
                          </a:uFill>
                          <a:sym typeface="Candara"/>
                        </a:rPr>
                        <a:t>The cashier input the amount of money paid by the customer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1800" dirty="0">
                          <a:uFill>
                            <a:solidFill/>
                          </a:uFill>
                          <a:sym typeface="Candara"/>
                        </a:rPr>
                        <a:t>9. </a:t>
                      </a:r>
                      <a:r>
                        <a:rPr sz="1800" dirty="0">
                          <a:uFill>
                            <a:solidFill/>
                          </a:uFill>
                          <a:sym typeface="Candara"/>
                        </a:rPr>
                        <a:t>The cash desk displays the balance</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536715664"/>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 name="Shape 119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52</a:t>
            </a:fld>
            <a:endParaRPr sz="1800">
              <a:solidFill>
                <a:srgbClr val="CC0000"/>
              </a:solidFill>
            </a:endParaRPr>
          </a:p>
        </p:txBody>
      </p:sp>
      <p:sp>
        <p:nvSpPr>
          <p:cNvPr id="1200" name="Shape 1200"/>
          <p:cNvSpPr>
            <a:spLocks noGrp="1"/>
          </p:cNvSpPr>
          <p:nvPr>
            <p:ph type="title"/>
          </p:nvPr>
        </p:nvSpPr>
        <p:spPr>
          <a:prstGeom prst="rect">
            <a:avLst/>
          </a:prstGeom>
        </p:spPr>
        <p:txBody>
          <a:bodyPr/>
          <a:lstStyle/>
          <a:p>
            <a:pPr lvl="0">
              <a:defRPr sz="1800" b="0"/>
            </a:pPr>
            <a:r>
              <a:rPr sz="2700" b="1"/>
              <a:t>Use-case specification</a:t>
            </a:r>
          </a:p>
        </p:txBody>
      </p:sp>
      <p:sp>
        <p:nvSpPr>
          <p:cNvPr id="1201" name="Shape 1201"/>
          <p:cNvSpPr>
            <a:spLocks noGrp="1"/>
          </p:cNvSpPr>
          <p:nvPr>
            <p:ph type="body" idx="1"/>
          </p:nvPr>
        </p:nvSpPr>
        <p:spPr>
          <a:xfrm>
            <a:off x="501043" y="1370937"/>
            <a:ext cx="10789257" cy="4729826"/>
          </a:xfrm>
          <a:prstGeom prst="rect">
            <a:avLst/>
          </a:prstGeom>
        </p:spPr>
        <p:txBody>
          <a:bodyPr/>
          <a:lstStyle/>
          <a:p>
            <a:pPr lvl="0">
              <a:defRPr sz="1800"/>
            </a:pPr>
            <a:r>
              <a:rPr sz="2000" dirty="0"/>
              <a:t>Main interactions of “purchase</a:t>
            </a:r>
            <a:r>
              <a:rPr lang="vi-VN" sz="2000" dirty="0"/>
              <a:t> </a:t>
            </a:r>
            <a:r>
              <a:rPr sz="2000" dirty="0"/>
              <a:t>products” scenario (continue)</a:t>
            </a:r>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r>
              <a:rPr sz="2000"/>
              <a:t>Exceptional </a:t>
            </a:r>
            <a:r>
              <a:rPr sz="2000" dirty="0"/>
              <a:t>interactions of “purchase</a:t>
            </a:r>
            <a:r>
              <a:rPr lang="vi-VN" sz="2000" dirty="0"/>
              <a:t> </a:t>
            </a:r>
            <a:r>
              <a:rPr sz="2000" dirty="0"/>
              <a:t>products” scenario</a:t>
            </a:r>
          </a:p>
        </p:txBody>
      </p:sp>
      <p:graphicFrame>
        <p:nvGraphicFramePr>
          <p:cNvPr id="1202" name="Table 1202"/>
          <p:cNvGraphicFramePr/>
          <p:nvPr>
            <p:extLst>
              <p:ext uri="{D42A27DB-BD31-4B8C-83A1-F6EECF244321}">
                <p14:modId xmlns:p14="http://schemas.microsoft.com/office/powerpoint/2010/main" val="30777363"/>
              </p:ext>
            </p:extLst>
          </p:nvPr>
        </p:nvGraphicFramePr>
        <p:xfrm>
          <a:off x="766231" y="4221437"/>
          <a:ext cx="10828868" cy="2218609"/>
        </p:xfrm>
        <a:graphic>
          <a:graphicData uri="http://schemas.openxmlformats.org/drawingml/2006/table">
            <a:tbl>
              <a:tblPr/>
              <a:tblGrid>
                <a:gridCol w="5414434">
                  <a:extLst>
                    <a:ext uri="{9D8B030D-6E8A-4147-A177-3AD203B41FA5}">
                      <a16:colId xmlns:a16="http://schemas.microsoft.com/office/drawing/2014/main" val="20000"/>
                    </a:ext>
                  </a:extLst>
                </a:gridCol>
                <a:gridCol w="5414434">
                  <a:extLst>
                    <a:ext uri="{9D8B030D-6E8A-4147-A177-3AD203B41FA5}">
                      <a16:colId xmlns:a16="http://schemas.microsoft.com/office/drawing/2014/main" val="20001"/>
                    </a:ext>
                  </a:extLst>
                </a:gridCol>
              </a:tblGrid>
              <a:tr h="394571">
                <a:tc>
                  <a:txBody>
                    <a:bodyPr/>
                    <a:lstStyle/>
                    <a:p>
                      <a:pPr marL="40639" marR="40639" lvl="0" algn="ctr">
                        <a:spcBef>
                          <a:spcPts val="600"/>
                        </a:spcBef>
                        <a:tabLst>
                          <a:tab pos="914400" algn="l"/>
                        </a:tabLst>
                        <a:defRPr sz="1800"/>
                      </a:pPr>
                      <a:r>
                        <a:rPr sz="2000" b="1">
                          <a:uFill>
                            <a:solidFill/>
                          </a:uFill>
                          <a:sym typeface="Candara"/>
                        </a:rPr>
                        <a:t>Actions of actor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40639" marR="40639" lvl="0" algn="ctr">
                        <a:spcBef>
                          <a:spcPts val="600"/>
                        </a:spcBef>
                        <a:tabLst>
                          <a:tab pos="914400" algn="l"/>
                        </a:tabLst>
                        <a:defRPr sz="1800"/>
                      </a:pPr>
                      <a:r>
                        <a:rPr sz="2000" b="1">
                          <a:uFill>
                            <a:solidFill/>
                          </a:uFill>
                          <a:sym typeface="Candara"/>
                        </a:rPr>
                        <a:t>Actions of system</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1327880">
                <a:tc>
                  <a:txBody>
                    <a:bodyPr/>
                    <a:lstStyle/>
                    <a:p>
                      <a:pPr marL="40639" marR="40639" lvl="0" algn="l">
                        <a:spcBef>
                          <a:spcPts val="600"/>
                        </a:spcBef>
                        <a:tabLst>
                          <a:tab pos="914400" algn="l"/>
                        </a:tabLst>
                        <a:defRPr sz="1800"/>
                      </a:pPr>
                      <a:endParaRPr sz="2000" dirty="0">
                        <a:uFill>
                          <a:solidFill/>
                        </a:uFill>
                        <a:sym typeface="Candara"/>
                      </a:endParaRPr>
                    </a:p>
                    <a:p>
                      <a:pPr marL="40639" marR="40639" lvl="0" algn="l">
                        <a:spcBef>
                          <a:spcPts val="600"/>
                        </a:spcBef>
                        <a:tabLst>
                          <a:tab pos="914400" algn="l"/>
                        </a:tabLst>
                        <a:defRPr sz="1800"/>
                      </a:pPr>
                      <a:endParaRPr sz="2000" dirty="0">
                        <a:uFill>
                          <a:solidFill/>
                        </a:uFill>
                        <a:sym typeface="Candara"/>
                      </a:endParaRPr>
                    </a:p>
                    <a:p>
                      <a:pPr marL="40639" marR="40639" lvl="0" algn="l">
                        <a:spcBef>
                          <a:spcPts val="600"/>
                        </a:spcBef>
                        <a:tabLst>
                          <a:tab pos="914400" algn="l"/>
                        </a:tabLst>
                        <a:defRPr sz="1800"/>
                      </a:pPr>
                      <a:endParaRPr sz="2000" dirty="0">
                        <a:uFill>
                          <a:solidFill/>
                        </a:uFill>
                        <a:sym typeface="Candara"/>
                      </a:endParaRPr>
                    </a:p>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7. </a:t>
                      </a:r>
                      <a:r>
                        <a:rPr sz="2000" dirty="0">
                          <a:uFill>
                            <a:solidFill/>
                          </a:uFill>
                          <a:sym typeface="Candara"/>
                        </a:rPr>
                        <a:t>The customer doesn’t have enough money. The cashier cancel the purchase</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3. </a:t>
                      </a:r>
                      <a:r>
                        <a:rPr sz="2000" dirty="0">
                          <a:uFill>
                            <a:solidFill/>
                          </a:uFill>
                          <a:sym typeface="Candara"/>
                        </a:rPr>
                        <a:t>The product identifier is not correct, the system displays the error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1203" name="Table 1203"/>
          <p:cNvGraphicFramePr/>
          <p:nvPr>
            <p:extLst>
              <p:ext uri="{D42A27DB-BD31-4B8C-83A1-F6EECF244321}">
                <p14:modId xmlns:p14="http://schemas.microsoft.com/office/powerpoint/2010/main" val="4162395435"/>
              </p:ext>
            </p:extLst>
          </p:nvPr>
        </p:nvGraphicFramePr>
        <p:xfrm>
          <a:off x="715431" y="1681834"/>
          <a:ext cx="10892368" cy="2114552"/>
        </p:xfrm>
        <a:graphic>
          <a:graphicData uri="http://schemas.openxmlformats.org/drawingml/2006/table">
            <a:tbl>
              <a:tblPr/>
              <a:tblGrid>
                <a:gridCol w="5446184">
                  <a:extLst>
                    <a:ext uri="{9D8B030D-6E8A-4147-A177-3AD203B41FA5}">
                      <a16:colId xmlns:a16="http://schemas.microsoft.com/office/drawing/2014/main" val="20000"/>
                    </a:ext>
                  </a:extLst>
                </a:gridCol>
                <a:gridCol w="5446184">
                  <a:extLst>
                    <a:ext uri="{9D8B030D-6E8A-4147-A177-3AD203B41FA5}">
                      <a16:colId xmlns:a16="http://schemas.microsoft.com/office/drawing/2014/main" val="20001"/>
                    </a:ext>
                  </a:extLst>
                </a:gridCol>
              </a:tblGrid>
              <a:tr h="300260">
                <a:tc>
                  <a:txBody>
                    <a:bodyPr/>
                    <a:lstStyle/>
                    <a:p>
                      <a:pPr marL="40639" marR="40639" lvl="0" algn="ctr">
                        <a:spcBef>
                          <a:spcPts val="600"/>
                        </a:spcBef>
                        <a:tabLst>
                          <a:tab pos="914400" algn="l"/>
                        </a:tabLst>
                        <a:defRPr sz="1800"/>
                      </a:pPr>
                      <a:r>
                        <a:rPr sz="2000" b="1">
                          <a:uFill>
                            <a:solidFill/>
                          </a:uFill>
                          <a:sym typeface="Candara"/>
                        </a:rPr>
                        <a:t>Actions of actor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40639" marR="40639" lvl="0" algn="ctr">
                        <a:spcBef>
                          <a:spcPts val="600"/>
                        </a:spcBef>
                        <a:tabLst>
                          <a:tab pos="914400" algn="l"/>
                        </a:tabLst>
                        <a:defRPr sz="1800"/>
                      </a:pPr>
                      <a:r>
                        <a:rPr sz="2000" b="1">
                          <a:uFill>
                            <a:solidFill/>
                          </a:uFill>
                          <a:sym typeface="Candara"/>
                        </a:rPr>
                        <a:t>Actions of system</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358198">
                <a:tc>
                  <a:txBody>
                    <a:bodyPr/>
                    <a:lstStyle/>
                    <a:p>
                      <a:pPr marL="269240" marR="40639" lvl="0" indent="-228600" algn="l">
                        <a:spcBef>
                          <a:spcPts val="600"/>
                        </a:spcBef>
                        <a:buClr>
                          <a:srgbClr val="C82506"/>
                        </a:buClr>
                        <a:buSzPct val="100000"/>
                        <a:buChar char="•"/>
                        <a:tabLst>
                          <a:tab pos="914400" algn="l"/>
                        </a:tabLst>
                        <a:defRPr sz="2000">
                          <a:uFill>
                            <a:solidFill/>
                          </a:uFill>
                          <a:sym typeface="Candara"/>
                        </a:defRPr>
                      </a:pPr>
                      <a:endParaRPr sz="200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10. </a:t>
                      </a:r>
                      <a:r>
                        <a:rPr sz="2000" dirty="0">
                          <a:uFill>
                            <a:solidFill/>
                          </a:uFill>
                          <a:sym typeface="Candara"/>
                        </a:rPr>
                        <a:t>The cash desk prints the receipt</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08992">
                <a:tc>
                  <a:txBody>
                    <a:bodyPr/>
                    <a:lstStyle/>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11. </a:t>
                      </a:r>
                      <a:r>
                        <a:rPr sz="2000" dirty="0">
                          <a:uFill>
                            <a:solidFill/>
                          </a:uFill>
                          <a:sym typeface="Candara"/>
                        </a:rPr>
                        <a:t>The cashier gives change to the customer and the receipt</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12. </a:t>
                      </a:r>
                      <a:r>
                        <a:rPr sz="2000" dirty="0">
                          <a:uFill>
                            <a:solidFill/>
                          </a:uFill>
                          <a:sym typeface="Candara"/>
                        </a:rPr>
                        <a:t>The cash desk saves the purchase</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34908">
                <a:tc>
                  <a:txBody>
                    <a:bodyPr/>
                    <a:lstStyle/>
                    <a:p>
                      <a:pPr marL="40640" marR="40639" lvl="0" indent="0" algn="l">
                        <a:spcBef>
                          <a:spcPts val="600"/>
                        </a:spcBef>
                        <a:buClr>
                          <a:srgbClr val="C82506"/>
                        </a:buClr>
                        <a:buSzPct val="100000"/>
                        <a:buNone/>
                        <a:tabLst>
                          <a:tab pos="914400" algn="l"/>
                        </a:tabLst>
                        <a:defRPr sz="1800"/>
                      </a:pPr>
                      <a:r>
                        <a:rPr lang="en-US" sz="2000" dirty="0">
                          <a:uFill>
                            <a:solidFill/>
                          </a:uFill>
                          <a:sym typeface="Candara"/>
                        </a:rPr>
                        <a:t>13. </a:t>
                      </a:r>
                      <a:r>
                        <a:rPr sz="2000" dirty="0">
                          <a:uFill>
                            <a:solidFill/>
                          </a:uFill>
                          <a:sym typeface="Candara"/>
                        </a:rPr>
                        <a:t>The customer leaves the cash desk with the bought products</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69240" marR="40639" lvl="0" indent="-228600" algn="l">
                        <a:spcBef>
                          <a:spcPts val="600"/>
                        </a:spcBef>
                        <a:buClr>
                          <a:srgbClr val="C82506"/>
                        </a:buClr>
                        <a:buSzPct val="100000"/>
                        <a:buChar char="•"/>
                        <a:tabLst>
                          <a:tab pos="914400" algn="l"/>
                        </a:tabLst>
                        <a:defRPr sz="2000">
                          <a:uFill>
                            <a:solidFill/>
                          </a:uFill>
                          <a:sym typeface="Candara"/>
                        </a:defRPr>
                      </a:pPr>
                      <a:endParaRPr sz="2000" dirty="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276667829"/>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 name="Shape 120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53</a:t>
            </a:fld>
            <a:endParaRPr sz="1800">
              <a:solidFill>
                <a:srgbClr val="CC0000"/>
              </a:solidFill>
            </a:endParaRPr>
          </a:p>
        </p:txBody>
      </p:sp>
      <p:sp>
        <p:nvSpPr>
          <p:cNvPr id="1206" name="Shape 1206"/>
          <p:cNvSpPr>
            <a:spLocks noGrp="1"/>
          </p:cNvSpPr>
          <p:nvPr>
            <p:ph type="title"/>
          </p:nvPr>
        </p:nvSpPr>
        <p:spPr>
          <a:prstGeom prst="rect">
            <a:avLst/>
          </a:prstGeom>
        </p:spPr>
        <p:txBody>
          <a:bodyPr/>
          <a:lstStyle/>
          <a:p>
            <a:pPr lvl="0">
              <a:defRPr sz="1800" b="0"/>
            </a:pPr>
            <a:r>
              <a:rPr sz="2700" b="1"/>
              <a:t>Use-case specification</a:t>
            </a:r>
          </a:p>
        </p:txBody>
      </p:sp>
      <p:sp>
        <p:nvSpPr>
          <p:cNvPr id="1207" name="Shape 1207"/>
          <p:cNvSpPr>
            <a:spLocks noGrp="1"/>
          </p:cNvSpPr>
          <p:nvPr>
            <p:ph type="body" idx="1"/>
          </p:nvPr>
        </p:nvSpPr>
        <p:spPr>
          <a:prstGeom prst="rect">
            <a:avLst/>
          </a:prstGeom>
        </p:spPr>
        <p:txBody>
          <a:bodyPr/>
          <a:lstStyle/>
          <a:p>
            <a:pPr lvl="0">
              <a:defRPr sz="1800"/>
            </a:pPr>
            <a:r>
              <a:rPr sz="2000" dirty="0"/>
              <a:t>Remarks</a:t>
            </a:r>
          </a:p>
          <a:p>
            <a:pPr lvl="1">
              <a:defRPr sz="1800"/>
            </a:pPr>
            <a:r>
              <a:rPr sz="2000" dirty="0"/>
              <a:t>The use-case’s specification format is only a proposal. Therefore, it is not strict</a:t>
            </a:r>
          </a:p>
          <a:p>
            <a:pPr lvl="1">
              <a:defRPr sz="1800"/>
            </a:pPr>
            <a:r>
              <a:rPr sz="2000" dirty="0"/>
              <a:t>The interactions are described in more detail for important use-cases</a:t>
            </a:r>
          </a:p>
          <a:p>
            <a:pPr lvl="1">
              <a:defRPr sz="1800"/>
            </a:pPr>
            <a:r>
              <a:rPr sz="2000" dirty="0"/>
              <a:t>Use-case’s interaction can also be described using activity diagram, state diagram or interaction diagram</a:t>
            </a:r>
          </a:p>
        </p:txBody>
      </p:sp>
      <p:pic>
        <p:nvPicPr>
          <p:cNvPr id="1208" name="pasted-image.png"/>
          <p:cNvPicPr/>
          <p:nvPr/>
        </p:nvPicPr>
        <p:blipFill>
          <a:blip r:embed="rId2"/>
          <a:stretch>
            <a:fillRect/>
          </a:stretch>
        </p:blipFill>
        <p:spPr>
          <a:xfrm>
            <a:off x="4056062" y="3033117"/>
            <a:ext cx="3571876" cy="2982516"/>
          </a:xfrm>
          <a:prstGeom prst="rect">
            <a:avLst/>
          </a:prstGeom>
          <a:ln w="6350">
            <a:round/>
          </a:ln>
        </p:spPr>
      </p:pic>
      <p:sp>
        <p:nvSpPr>
          <p:cNvPr id="1209" name="Shape 1209"/>
          <p:cNvSpPr/>
          <p:nvPr/>
        </p:nvSpPr>
        <p:spPr>
          <a:xfrm>
            <a:off x="3272199" y="5957978"/>
            <a:ext cx="4685206"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Use-case’s interactions described in activity diagram</a:t>
            </a:r>
          </a:p>
        </p:txBody>
      </p:sp>
    </p:spTree>
    <p:extLst>
      <p:ext uri="{BB962C8B-B14F-4D97-AF65-F5344CB8AC3E}">
        <p14:creationId xmlns:p14="http://schemas.microsoft.com/office/powerpoint/2010/main" val="390383056"/>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 name="Shape 121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54</a:t>
            </a:fld>
            <a:endParaRPr sz="1800">
              <a:solidFill>
                <a:srgbClr val="CC0000"/>
              </a:solidFill>
            </a:endParaRPr>
          </a:p>
        </p:txBody>
      </p:sp>
      <p:sp>
        <p:nvSpPr>
          <p:cNvPr id="1212" name="Shape 1212"/>
          <p:cNvSpPr>
            <a:spLocks noGrp="1"/>
          </p:cNvSpPr>
          <p:nvPr>
            <p:ph type="title"/>
          </p:nvPr>
        </p:nvSpPr>
        <p:spPr>
          <a:prstGeom prst="rect">
            <a:avLst/>
          </a:prstGeom>
        </p:spPr>
        <p:txBody>
          <a:bodyPr/>
          <a:lstStyle/>
          <a:p>
            <a:pPr lvl="0">
              <a:defRPr sz="1800" b="0"/>
            </a:pPr>
            <a:r>
              <a:rPr sz="2700" b="1"/>
              <a:t>Use-cases identification techniques</a:t>
            </a:r>
          </a:p>
        </p:txBody>
      </p:sp>
      <p:sp>
        <p:nvSpPr>
          <p:cNvPr id="1213" name="Shape 1213"/>
          <p:cNvSpPr>
            <a:spLocks noGrp="1"/>
          </p:cNvSpPr>
          <p:nvPr>
            <p:ph type="body" idx="1"/>
          </p:nvPr>
        </p:nvSpPr>
        <p:spPr>
          <a:prstGeom prst="rect">
            <a:avLst/>
          </a:prstGeom>
        </p:spPr>
        <p:txBody>
          <a:bodyPr/>
          <a:lstStyle/>
          <a:p>
            <a:pPr lvl="0">
              <a:defRPr sz="1800"/>
            </a:pPr>
            <a:r>
              <a:rPr sz="2000" b="1" dirty="0"/>
              <a:t>Software Developer write requirements specification themselves</a:t>
            </a:r>
          </a:p>
          <a:p>
            <a:pPr lvl="1">
              <a:defRPr sz="1800"/>
            </a:pPr>
            <a:r>
              <a:rPr sz="2000" dirty="0"/>
              <a:t>Lack of human reactions (future users of the system)</a:t>
            </a:r>
          </a:p>
          <a:p>
            <a:pPr lvl="1">
              <a:defRPr sz="1800"/>
            </a:pPr>
            <a:endParaRPr sz="2000" dirty="0"/>
          </a:p>
          <a:p>
            <a:pPr lvl="0">
              <a:defRPr sz="1800"/>
            </a:pPr>
            <a:r>
              <a:rPr sz="2000" b="1" dirty="0"/>
              <a:t>Interview</a:t>
            </a:r>
          </a:p>
        </p:txBody>
      </p:sp>
      <p:pic>
        <p:nvPicPr>
          <p:cNvPr id="1214" name="pasted-image.png"/>
          <p:cNvPicPr/>
          <p:nvPr/>
        </p:nvPicPr>
        <p:blipFill>
          <a:blip r:embed="rId2" cstate="screen">
            <a:extLst>
              <a:ext uri="{28A0092B-C50C-407E-A947-70E740481C1C}">
                <a14:useLocalDpi xmlns:a14="http://schemas.microsoft.com/office/drawing/2010/main"/>
              </a:ext>
            </a:extLst>
          </a:blip>
          <a:stretch>
            <a:fillRect/>
          </a:stretch>
        </p:blipFill>
        <p:spPr>
          <a:xfrm>
            <a:off x="31843" y="3073222"/>
            <a:ext cx="5362589" cy="2690459"/>
          </a:xfrm>
          <a:prstGeom prst="rect">
            <a:avLst/>
          </a:prstGeom>
          <a:ln w="6350">
            <a:round/>
          </a:ln>
        </p:spPr>
      </p:pic>
      <p:pic>
        <p:nvPicPr>
          <p:cNvPr id="1215" name="pasted-image.png"/>
          <p:cNvPicPr/>
          <p:nvPr/>
        </p:nvPicPr>
        <p:blipFill>
          <a:blip r:embed="rId3" cstate="screen">
            <a:extLst>
              <a:ext uri="{28A0092B-C50C-407E-A947-70E740481C1C}">
                <a14:useLocalDpi xmlns:a14="http://schemas.microsoft.com/office/drawing/2010/main"/>
              </a:ext>
            </a:extLst>
          </a:blip>
          <a:stretch>
            <a:fillRect/>
          </a:stretch>
        </p:blipFill>
        <p:spPr>
          <a:xfrm>
            <a:off x="5796558" y="3073222"/>
            <a:ext cx="6377384" cy="2690459"/>
          </a:xfrm>
          <a:prstGeom prst="rect">
            <a:avLst/>
          </a:prstGeom>
          <a:ln w="6350">
            <a:round/>
          </a:ln>
        </p:spPr>
      </p:pic>
      <p:sp>
        <p:nvSpPr>
          <p:cNvPr id="1216" name="Shape 1216"/>
          <p:cNvSpPr/>
          <p:nvPr/>
        </p:nvSpPr>
        <p:spPr>
          <a:xfrm>
            <a:off x="1921018" y="5731760"/>
            <a:ext cx="1374428"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User interview</a:t>
            </a:r>
          </a:p>
        </p:txBody>
      </p:sp>
      <p:sp>
        <p:nvSpPr>
          <p:cNvPr id="1217" name="Shape 1217"/>
          <p:cNvSpPr/>
          <p:nvPr/>
        </p:nvSpPr>
        <p:spPr>
          <a:xfrm>
            <a:off x="8193131" y="5731760"/>
            <a:ext cx="1374428" cy="347481"/>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lvl1pPr>
              <a:defRPr sz="2000"/>
            </a:lvl1pPr>
          </a:lstStyle>
          <a:p>
            <a:pPr lvl="0">
              <a:defRPr sz="1800">
                <a:uFillTx/>
              </a:defRPr>
            </a:pPr>
            <a:r>
              <a:rPr sz="1700">
                <a:uFill>
                  <a:solidFill/>
                </a:uFill>
              </a:rPr>
              <a:t>User interview</a:t>
            </a:r>
          </a:p>
        </p:txBody>
      </p:sp>
    </p:spTree>
    <p:extLst>
      <p:ext uri="{BB962C8B-B14F-4D97-AF65-F5344CB8AC3E}">
        <p14:creationId xmlns:p14="http://schemas.microsoft.com/office/powerpoint/2010/main" val="104413595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 name="Shape 121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55</a:t>
            </a:fld>
            <a:endParaRPr sz="1800">
              <a:solidFill>
                <a:srgbClr val="CC0000"/>
              </a:solidFill>
            </a:endParaRPr>
          </a:p>
        </p:txBody>
      </p:sp>
      <p:sp>
        <p:nvSpPr>
          <p:cNvPr id="1220" name="Shape 1220"/>
          <p:cNvSpPr>
            <a:spLocks noGrp="1"/>
          </p:cNvSpPr>
          <p:nvPr>
            <p:ph type="title"/>
          </p:nvPr>
        </p:nvSpPr>
        <p:spPr>
          <a:prstGeom prst="rect">
            <a:avLst/>
          </a:prstGeom>
        </p:spPr>
        <p:txBody>
          <a:bodyPr/>
          <a:lstStyle/>
          <a:p>
            <a:pPr lvl="0">
              <a:defRPr sz="1800" b="0"/>
            </a:pPr>
            <a:r>
              <a:rPr sz="2700" b="1"/>
              <a:t>Use-cases identification techniques</a:t>
            </a:r>
          </a:p>
        </p:txBody>
      </p:sp>
      <p:sp>
        <p:nvSpPr>
          <p:cNvPr id="1221" name="Shape 1221"/>
          <p:cNvSpPr>
            <a:spLocks noGrp="1"/>
          </p:cNvSpPr>
          <p:nvPr>
            <p:ph type="body" idx="1"/>
          </p:nvPr>
        </p:nvSpPr>
        <p:spPr>
          <a:xfrm>
            <a:off x="355600" y="1193799"/>
            <a:ext cx="11480801" cy="5301429"/>
          </a:xfrm>
          <a:prstGeom prst="rect">
            <a:avLst/>
          </a:prstGeom>
        </p:spPr>
        <p:txBody>
          <a:bodyPr>
            <a:normAutofit lnSpcReduction="10000"/>
          </a:bodyPr>
          <a:lstStyle/>
          <a:p>
            <a:pPr lvl="0">
              <a:defRPr sz="1800"/>
            </a:pPr>
            <a:r>
              <a:rPr sz="2000" dirty="0"/>
              <a:t>Workshop </a:t>
            </a:r>
            <a:r>
              <a:rPr sz="2000" i="1" dirty="0"/>
              <a:t>(</a:t>
            </a:r>
            <a:r>
              <a:rPr sz="2000" i="1" dirty="0" err="1"/>
              <a:t>Organise</a:t>
            </a:r>
            <a:r>
              <a:rPr sz="2000" i="1" dirty="0"/>
              <a:t> meetings)</a:t>
            </a:r>
            <a:endParaRPr sz="2000" dirty="0"/>
          </a:p>
          <a:p>
            <a:pPr lvl="1">
              <a:defRPr sz="1800"/>
            </a:pPr>
            <a:r>
              <a:rPr sz="2000" dirty="0"/>
              <a:t>Meeting of all the concerned people of the system to be developed</a:t>
            </a:r>
          </a:p>
          <a:p>
            <a:pPr lvl="2">
              <a:defRPr sz="1800"/>
            </a:pPr>
            <a:r>
              <a:rPr dirty="0"/>
              <a:t>Customers, Users, Software developers</a:t>
            </a:r>
          </a:p>
          <a:p>
            <a:pPr lvl="2">
              <a:defRPr sz="1800"/>
            </a:pPr>
            <a:r>
              <a:rPr dirty="0"/>
              <a:t>Everyone gives their ideas</a:t>
            </a:r>
          </a:p>
          <a:p>
            <a:pPr lvl="3">
              <a:defRPr sz="1800"/>
            </a:pPr>
            <a:r>
              <a:rPr sz="2000" dirty="0"/>
              <a:t>List all the possible actors, use-cases</a:t>
            </a:r>
          </a:p>
          <a:p>
            <a:pPr lvl="3">
              <a:defRPr sz="1800"/>
            </a:pPr>
            <a:r>
              <a:rPr sz="2000" dirty="0" err="1"/>
              <a:t>Analyse</a:t>
            </a:r>
            <a:r>
              <a:rPr sz="2000" dirty="0"/>
              <a:t> and describe briefly each use-case</a:t>
            </a:r>
          </a:p>
          <a:p>
            <a:pPr lvl="2">
              <a:defRPr sz="1800"/>
            </a:pPr>
            <a:r>
              <a:rPr dirty="0"/>
              <a:t>Model the use-cases and actors</a:t>
            </a:r>
          </a:p>
          <a:p>
            <a:pPr lvl="2">
              <a:defRPr sz="1800"/>
            </a:pPr>
            <a:endParaRPr dirty="0"/>
          </a:p>
          <a:p>
            <a:pPr lvl="2">
              <a:defRPr sz="1800"/>
            </a:pPr>
            <a:endParaRPr dirty="0"/>
          </a:p>
          <a:p>
            <a:pPr lvl="2">
              <a:defRPr sz="1800"/>
            </a:pPr>
            <a:endParaRPr dirty="0"/>
          </a:p>
          <a:p>
            <a:pPr lvl="2">
              <a:defRPr sz="1800"/>
            </a:pPr>
            <a:endParaRPr dirty="0"/>
          </a:p>
          <a:p>
            <a:pPr lvl="2">
              <a:defRPr sz="1800"/>
            </a:pPr>
            <a:endParaRPr dirty="0"/>
          </a:p>
          <a:p>
            <a:pPr lvl="2">
              <a:defRPr sz="1800"/>
            </a:pPr>
            <a:endParaRPr dirty="0"/>
          </a:p>
          <a:p>
            <a:pPr lvl="2">
              <a:defRPr sz="1800"/>
            </a:pPr>
            <a:endParaRPr dirty="0"/>
          </a:p>
          <a:p>
            <a:pPr lvl="2">
              <a:defRPr sz="1800"/>
            </a:pPr>
            <a:endParaRPr dirty="0"/>
          </a:p>
          <a:p>
            <a:pPr lvl="1">
              <a:defRPr sz="1800"/>
            </a:pPr>
            <a:r>
              <a:rPr sz="2000" dirty="0"/>
              <a:t>Remarks</a:t>
            </a:r>
          </a:p>
          <a:p>
            <a:pPr lvl="2">
              <a:defRPr sz="1800"/>
            </a:pPr>
            <a:r>
              <a:rPr dirty="0"/>
              <a:t>Don’t try to search for all the use-cases</a:t>
            </a:r>
          </a:p>
          <a:p>
            <a:pPr lvl="3">
              <a:defRPr sz="1800"/>
            </a:pPr>
            <a:r>
              <a:rPr sz="2000" dirty="0"/>
              <a:t>Other use-cases can appear in the development process</a:t>
            </a:r>
          </a:p>
        </p:txBody>
      </p:sp>
      <p:pic>
        <p:nvPicPr>
          <p:cNvPr id="1222" name="pasted-image.png"/>
          <p:cNvPicPr/>
          <p:nvPr/>
        </p:nvPicPr>
        <p:blipFill>
          <a:blip r:embed="rId2"/>
          <a:stretch>
            <a:fillRect/>
          </a:stretch>
        </p:blipFill>
        <p:spPr>
          <a:xfrm>
            <a:off x="7754672" y="2665285"/>
            <a:ext cx="4397906" cy="2869634"/>
          </a:xfrm>
          <a:prstGeom prst="rect">
            <a:avLst/>
          </a:prstGeom>
          <a:ln w="6350">
            <a:round/>
          </a:ln>
        </p:spPr>
      </p:pic>
      <p:sp>
        <p:nvSpPr>
          <p:cNvPr id="1223" name="Shape 1223"/>
          <p:cNvSpPr/>
          <p:nvPr/>
        </p:nvSpPr>
        <p:spPr>
          <a:xfrm>
            <a:off x="10982743" y="2440945"/>
            <a:ext cx="900888" cy="261610"/>
          </a:xfrm>
          <a:prstGeom prst="rect">
            <a:avLst/>
          </a:prstGeom>
          <a:solidFill>
            <a:srgbClr val="DCDEE0"/>
          </a:solidFill>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2000"/>
            </a:lvl1pPr>
          </a:lstStyle>
          <a:p>
            <a:pPr lvl="0">
              <a:defRPr sz="1800">
                <a:uFillTx/>
              </a:defRPr>
            </a:pPr>
            <a:r>
              <a:rPr sz="1700">
                <a:uFill>
                  <a:solidFill/>
                </a:uFill>
              </a:rPr>
              <a:t>Workshop</a:t>
            </a:r>
          </a:p>
        </p:txBody>
      </p:sp>
    </p:spTree>
    <p:extLst>
      <p:ext uri="{BB962C8B-B14F-4D97-AF65-F5344CB8AC3E}">
        <p14:creationId xmlns:p14="http://schemas.microsoft.com/office/powerpoint/2010/main" val="1665744605"/>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 name="Shape 122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56</a:t>
            </a:fld>
            <a:endParaRPr sz="1800">
              <a:solidFill>
                <a:srgbClr val="CC0000"/>
              </a:solidFill>
            </a:endParaRPr>
          </a:p>
        </p:txBody>
      </p:sp>
      <p:sp>
        <p:nvSpPr>
          <p:cNvPr id="1226" name="Shape 1226"/>
          <p:cNvSpPr>
            <a:spLocks noGrp="1"/>
          </p:cNvSpPr>
          <p:nvPr>
            <p:ph type="title"/>
          </p:nvPr>
        </p:nvSpPr>
        <p:spPr>
          <a:prstGeom prst="rect">
            <a:avLst/>
          </a:prstGeom>
        </p:spPr>
        <p:txBody>
          <a:bodyPr/>
          <a:lstStyle/>
          <a:p>
            <a:pPr lvl="0">
              <a:defRPr sz="1800" b="0"/>
            </a:pPr>
            <a:r>
              <a:rPr sz="2700" b="1"/>
              <a:t>Relationships between use-cases</a:t>
            </a:r>
          </a:p>
        </p:txBody>
      </p:sp>
      <p:sp>
        <p:nvSpPr>
          <p:cNvPr id="1227" name="Shape 1227"/>
          <p:cNvSpPr>
            <a:spLocks noGrp="1"/>
          </p:cNvSpPr>
          <p:nvPr>
            <p:ph type="body" idx="1"/>
          </p:nvPr>
        </p:nvSpPr>
        <p:spPr>
          <a:prstGeom prst="rect">
            <a:avLst/>
          </a:prstGeom>
        </p:spPr>
        <p:txBody>
          <a:bodyPr/>
          <a:lstStyle/>
          <a:p>
            <a:pPr lvl="0">
              <a:defRPr sz="1800"/>
            </a:pPr>
            <a:r>
              <a:rPr sz="2000" dirty="0"/>
              <a:t>Two types of relationship between use-cases</a:t>
            </a:r>
          </a:p>
          <a:p>
            <a:pPr lvl="1">
              <a:defRPr sz="1800"/>
            </a:pPr>
            <a:r>
              <a:rPr sz="2000" dirty="0"/>
              <a:t>Extension</a:t>
            </a:r>
          </a:p>
          <a:p>
            <a:pPr lvl="1">
              <a:defRPr sz="1800"/>
            </a:pPr>
            <a:r>
              <a:rPr sz="2000" dirty="0"/>
              <a:t>Inclusion</a:t>
            </a:r>
          </a:p>
          <a:p>
            <a:pPr lvl="1">
              <a:defRPr sz="1800"/>
            </a:pPr>
            <a:endParaRPr sz="2000" dirty="0"/>
          </a:p>
          <a:p>
            <a:pPr lvl="0">
              <a:defRPr sz="1800"/>
            </a:pPr>
            <a:r>
              <a:rPr sz="2000" dirty="0"/>
              <a:t>“extension” relationship</a:t>
            </a:r>
          </a:p>
          <a:p>
            <a:pPr lvl="1">
              <a:defRPr sz="1800"/>
            </a:pPr>
            <a:r>
              <a:rPr sz="2000" dirty="0"/>
              <a:t>Used to specify the </a:t>
            </a:r>
            <a:r>
              <a:rPr sz="2000" b="1" dirty="0"/>
              <a:t>optional interactions</a:t>
            </a:r>
            <a:endParaRPr sz="2000" dirty="0"/>
          </a:p>
          <a:p>
            <a:pPr lvl="2">
              <a:defRPr sz="1800"/>
            </a:pPr>
            <a:r>
              <a:rPr dirty="0"/>
              <a:t>These are </a:t>
            </a:r>
            <a:r>
              <a:rPr b="1" dirty="0"/>
              <a:t>exceptional cases</a:t>
            </a:r>
            <a:endParaRPr dirty="0"/>
          </a:p>
          <a:p>
            <a:pPr lvl="1">
              <a:defRPr sz="1800"/>
            </a:pPr>
            <a:r>
              <a:rPr sz="2000" dirty="0"/>
              <a:t>The case where a use-case is similar to another but it includes </a:t>
            </a:r>
            <a:r>
              <a:rPr sz="2000" b="1" dirty="0"/>
              <a:t>additional actions</a:t>
            </a:r>
            <a:endParaRPr sz="2000" dirty="0"/>
          </a:p>
          <a:p>
            <a:pPr lvl="1">
              <a:defRPr sz="1800"/>
            </a:pPr>
            <a:r>
              <a:rPr sz="2000" dirty="0"/>
              <a:t>The extending use-case must list all the actions in the main use-case and also the supplementary actions</a:t>
            </a:r>
          </a:p>
        </p:txBody>
      </p:sp>
    </p:spTree>
    <p:extLst>
      <p:ext uri="{BB962C8B-B14F-4D97-AF65-F5344CB8AC3E}">
        <p14:creationId xmlns:p14="http://schemas.microsoft.com/office/powerpoint/2010/main" val="1599174125"/>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 name="Shape 1229"/>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57</a:t>
            </a:fld>
            <a:endParaRPr sz="1800">
              <a:solidFill>
                <a:srgbClr val="CC0000"/>
              </a:solidFill>
            </a:endParaRPr>
          </a:p>
        </p:txBody>
      </p:sp>
      <p:sp>
        <p:nvSpPr>
          <p:cNvPr id="1230" name="Shape 1230"/>
          <p:cNvSpPr>
            <a:spLocks noGrp="1"/>
          </p:cNvSpPr>
          <p:nvPr>
            <p:ph type="title"/>
          </p:nvPr>
        </p:nvSpPr>
        <p:spPr>
          <a:prstGeom prst="rect">
            <a:avLst/>
          </a:prstGeom>
        </p:spPr>
        <p:txBody>
          <a:bodyPr/>
          <a:lstStyle/>
          <a:p>
            <a:pPr lvl="0">
              <a:defRPr sz="1800" b="0"/>
            </a:pPr>
            <a:r>
              <a:rPr sz="2700" b="1"/>
              <a:t>Relationships between use-cases</a:t>
            </a:r>
          </a:p>
        </p:txBody>
      </p:sp>
      <p:sp>
        <p:nvSpPr>
          <p:cNvPr id="1231" name="Shape 1231"/>
          <p:cNvSpPr>
            <a:spLocks noGrp="1"/>
          </p:cNvSpPr>
          <p:nvPr>
            <p:ph type="body" idx="1"/>
          </p:nvPr>
        </p:nvSpPr>
        <p:spPr>
          <a:xfrm>
            <a:off x="317500" y="1244599"/>
            <a:ext cx="11480801" cy="5751917"/>
          </a:xfrm>
          <a:prstGeom prst="rect">
            <a:avLst/>
          </a:prstGeom>
        </p:spPr>
        <p:txBody>
          <a:bodyPr/>
          <a:lstStyle/>
          <a:p>
            <a:pPr lvl="0">
              <a:defRPr sz="1800"/>
            </a:pPr>
            <a:r>
              <a:rPr sz="2000" dirty="0"/>
              <a:t>“extension” relationship</a:t>
            </a:r>
          </a:p>
          <a:p>
            <a:pPr lvl="1">
              <a:defRPr sz="1800"/>
            </a:pPr>
            <a:r>
              <a:rPr sz="2000" dirty="0"/>
              <a:t>Example: “purchase product with payment by credit card” use-case</a:t>
            </a:r>
          </a:p>
          <a:p>
            <a:pPr lvl="2">
              <a:defRPr sz="1800"/>
            </a:pPr>
            <a:r>
              <a:rPr b="1" dirty="0"/>
              <a:t>Use-case</a:t>
            </a:r>
            <a:r>
              <a:rPr dirty="0"/>
              <a:t>: purchase products</a:t>
            </a:r>
          </a:p>
          <a:p>
            <a:pPr lvl="2">
              <a:defRPr sz="1800"/>
            </a:pPr>
            <a:r>
              <a:rPr b="1" dirty="0"/>
              <a:t>Actors</a:t>
            </a:r>
            <a:r>
              <a:rPr dirty="0"/>
              <a:t>: Customer, Cashier</a:t>
            </a:r>
          </a:p>
          <a:p>
            <a:pPr lvl="2">
              <a:defRPr sz="1800"/>
            </a:pPr>
            <a:r>
              <a:rPr b="1" dirty="0"/>
              <a:t>Objective</a:t>
            </a:r>
            <a:r>
              <a:rPr dirty="0"/>
              <a:t>: describe a purchase of </a:t>
            </a:r>
          </a:p>
          <a:p>
            <a:pPr marL="0" lvl="7" indent="1339367">
              <a:buNone/>
              <a:defRPr sz="1800"/>
            </a:pPr>
            <a:r>
              <a:rPr sz="2000" dirty="0"/>
              <a:t>products by the customer with </a:t>
            </a:r>
          </a:p>
          <a:p>
            <a:pPr marL="0" lvl="7" indent="1339367">
              <a:buNone/>
              <a:defRPr sz="1800"/>
            </a:pPr>
            <a:r>
              <a:rPr sz="2000" dirty="0"/>
              <a:t>payment by credit card</a:t>
            </a:r>
          </a:p>
          <a:p>
            <a:pPr lvl="2">
              <a:defRPr sz="1800"/>
            </a:pPr>
            <a:r>
              <a:rPr b="1" dirty="0"/>
              <a:t>Description</a:t>
            </a:r>
            <a:r>
              <a:rPr dirty="0"/>
              <a:t>: The customer comes </a:t>
            </a:r>
          </a:p>
          <a:p>
            <a:pPr marL="0" lvl="2" indent="761366">
              <a:buNone/>
              <a:defRPr sz="1800"/>
            </a:pPr>
            <a:r>
              <a:rPr dirty="0"/>
              <a:t>to checkout with selected products. </a:t>
            </a:r>
          </a:p>
          <a:p>
            <a:pPr marL="0" lvl="2" indent="761366">
              <a:buNone/>
              <a:defRPr sz="1800"/>
            </a:pPr>
            <a:r>
              <a:rPr dirty="0"/>
              <a:t>The cashier encodes products, announces the total amount. The customer gives his credit card. The cashier inserts the credit card into the system. The customer types the PIN code. The system verifies the card and then deducts the total of the card.</a:t>
            </a:r>
          </a:p>
          <a:p>
            <a:pPr lvl="2">
              <a:defRPr sz="1800"/>
            </a:pPr>
            <a:endParaRPr dirty="0"/>
          </a:p>
          <a:p>
            <a:pPr lvl="1">
              <a:defRPr sz="1800"/>
            </a:pPr>
            <a:r>
              <a:rPr sz="2000" dirty="0"/>
              <a:t>This use-case is a variation of the “purchase products” use-case but adds actions relating to the use of credit card.</a:t>
            </a:r>
          </a:p>
        </p:txBody>
      </p:sp>
      <p:pic>
        <p:nvPicPr>
          <p:cNvPr id="1232" name="pasted-image.png"/>
          <p:cNvPicPr/>
          <p:nvPr/>
        </p:nvPicPr>
        <p:blipFill>
          <a:blip r:embed="rId2"/>
          <a:stretch>
            <a:fillRect/>
          </a:stretch>
        </p:blipFill>
        <p:spPr>
          <a:xfrm>
            <a:off x="7301829" y="1946106"/>
            <a:ext cx="4374503" cy="2200184"/>
          </a:xfrm>
          <a:prstGeom prst="rect">
            <a:avLst/>
          </a:prstGeom>
          <a:ln w="6350">
            <a:solidFill/>
            <a:miter lim="400000"/>
          </a:ln>
        </p:spPr>
      </p:pic>
    </p:spTree>
    <p:extLst>
      <p:ext uri="{BB962C8B-B14F-4D97-AF65-F5344CB8AC3E}">
        <p14:creationId xmlns:p14="http://schemas.microsoft.com/office/powerpoint/2010/main" val="2173522958"/>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 name="Shape 1234"/>
          <p:cNvSpPr>
            <a:spLocks noGrp="1"/>
          </p:cNvSpPr>
          <p:nvPr>
            <p:ph type="body" idx="1"/>
          </p:nvPr>
        </p:nvSpPr>
        <p:spPr>
          <a:prstGeom prst="rect">
            <a:avLst/>
          </a:prstGeom>
        </p:spPr>
        <p:txBody>
          <a:bodyPr/>
          <a:lstStyle/>
          <a:p>
            <a:pPr lvl="0">
              <a:defRPr sz="1800"/>
            </a:pPr>
            <a:r>
              <a:rPr sz="2000"/>
              <a:t>“extension” relationship</a:t>
            </a:r>
          </a:p>
          <a:p>
            <a:pPr lvl="1">
              <a:defRPr sz="1800"/>
            </a:pPr>
            <a:r>
              <a:rPr sz="2000"/>
              <a:t>“Purchase products with credit card payment” use-case is an extension of the “Purchase products” use-case</a:t>
            </a:r>
          </a:p>
          <a:p>
            <a:pPr lvl="1">
              <a:defRPr sz="1800"/>
            </a:pPr>
            <a:r>
              <a:rPr sz="2000"/>
              <a:t>Notation</a:t>
            </a:r>
          </a:p>
          <a:p>
            <a:pPr lvl="1">
              <a:defRPr sz="1800"/>
            </a:pPr>
            <a:endParaRPr sz="2000"/>
          </a:p>
          <a:p>
            <a:pPr lvl="1">
              <a:defRPr sz="1800"/>
            </a:pPr>
            <a:endParaRPr sz="2000"/>
          </a:p>
          <a:p>
            <a:pPr lvl="1">
              <a:defRPr sz="1800"/>
            </a:pPr>
            <a:endParaRPr sz="2000"/>
          </a:p>
          <a:p>
            <a:pPr lvl="1">
              <a:defRPr sz="1800"/>
            </a:pPr>
            <a:endParaRPr sz="2000"/>
          </a:p>
          <a:p>
            <a:pPr lvl="1">
              <a:defRPr sz="1800"/>
            </a:pPr>
            <a:endParaRPr sz="2000"/>
          </a:p>
          <a:p>
            <a:pPr lvl="1">
              <a:defRPr sz="1800"/>
            </a:pPr>
            <a:endParaRPr sz="2000"/>
          </a:p>
          <a:p>
            <a:pPr lvl="1">
              <a:defRPr sz="1800"/>
            </a:pPr>
            <a:endParaRPr sz="2000"/>
          </a:p>
          <a:p>
            <a:pPr lvl="1">
              <a:defRPr sz="1800"/>
            </a:pPr>
            <a:r>
              <a:rPr sz="2000" b="1"/>
              <a:t>Remarks</a:t>
            </a:r>
            <a:r>
              <a:rPr sz="2000"/>
              <a:t>: If a use-case is associated with an actor, all extensions are also associated with this actor. This is expressed implicitly in the use-case diagrams.</a:t>
            </a:r>
          </a:p>
        </p:txBody>
      </p:sp>
      <p:sp>
        <p:nvSpPr>
          <p:cNvPr id="1235" name="Shape 1235"/>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58</a:t>
            </a:fld>
            <a:endParaRPr sz="1800">
              <a:solidFill>
                <a:srgbClr val="CC0000"/>
              </a:solidFill>
            </a:endParaRPr>
          </a:p>
        </p:txBody>
      </p:sp>
      <p:sp>
        <p:nvSpPr>
          <p:cNvPr id="1236" name="Shape 1236"/>
          <p:cNvSpPr>
            <a:spLocks noGrp="1"/>
          </p:cNvSpPr>
          <p:nvPr>
            <p:ph type="title"/>
          </p:nvPr>
        </p:nvSpPr>
        <p:spPr>
          <a:prstGeom prst="rect">
            <a:avLst/>
          </a:prstGeom>
        </p:spPr>
        <p:txBody>
          <a:bodyPr/>
          <a:lstStyle/>
          <a:p>
            <a:pPr lvl="0">
              <a:defRPr sz="1800" b="0"/>
            </a:pPr>
            <a:r>
              <a:rPr sz="2700" b="1"/>
              <a:t>Relationships between use-cases</a:t>
            </a:r>
          </a:p>
        </p:txBody>
      </p:sp>
      <p:grpSp>
        <p:nvGrpSpPr>
          <p:cNvPr id="1248" name="Group 1248"/>
          <p:cNvGrpSpPr/>
          <p:nvPr/>
        </p:nvGrpSpPr>
        <p:grpSpPr>
          <a:xfrm>
            <a:off x="2156290" y="3004538"/>
            <a:ext cx="7249419" cy="1368340"/>
            <a:chOff x="0" y="0"/>
            <a:chExt cx="7732713" cy="1946081"/>
          </a:xfrm>
        </p:grpSpPr>
        <p:sp>
          <p:nvSpPr>
            <p:cNvPr id="1237" name="Shape 1237"/>
            <p:cNvSpPr/>
            <p:nvPr/>
          </p:nvSpPr>
          <p:spPr>
            <a:xfrm>
              <a:off x="0" y="144462"/>
              <a:ext cx="2519363" cy="7207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38" name="Shape 1238"/>
            <p:cNvSpPr/>
            <p:nvPr/>
          </p:nvSpPr>
          <p:spPr>
            <a:xfrm>
              <a:off x="122237" y="314325"/>
              <a:ext cx="2370903"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a:defRPr sz="1800">
                  <a:uFillTx/>
                </a:defRPr>
              </a:pPr>
              <a:r>
                <a:rPr>
                  <a:latin typeface="Verdana"/>
                  <a:ea typeface="Verdana"/>
                  <a:cs typeface="Verdana"/>
                  <a:sym typeface="Verdana"/>
                </a:rPr>
                <a:t>Purchase products</a:t>
              </a:r>
            </a:p>
          </p:txBody>
        </p:sp>
        <p:sp>
          <p:nvSpPr>
            <p:cNvPr id="1239" name="Shape 1239"/>
            <p:cNvSpPr/>
            <p:nvPr/>
          </p:nvSpPr>
          <p:spPr>
            <a:xfrm>
              <a:off x="4637087" y="0"/>
              <a:ext cx="3095626" cy="108108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40" name="Shape 1240"/>
            <p:cNvSpPr/>
            <p:nvPr/>
          </p:nvSpPr>
          <p:spPr>
            <a:xfrm>
              <a:off x="4732336" y="196850"/>
              <a:ext cx="2981328" cy="91922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algn="ctr">
                <a:defRPr sz="1800">
                  <a:uFillTx/>
                </a:defRPr>
              </a:pPr>
              <a:r>
                <a:rPr>
                  <a:latin typeface="Verdana"/>
                  <a:ea typeface="Verdana"/>
                  <a:cs typeface="Verdana"/>
                  <a:sym typeface="Verdana"/>
                </a:rPr>
                <a:t>Purchase products with</a:t>
              </a:r>
            </a:p>
            <a:p>
              <a:pPr algn="ctr">
                <a:defRPr sz="1800">
                  <a:uFillTx/>
                </a:defRPr>
              </a:pPr>
              <a:r>
                <a:rPr>
                  <a:latin typeface="Verdana"/>
                  <a:ea typeface="Verdana"/>
                  <a:cs typeface="Verdana"/>
                  <a:sym typeface="Verdana"/>
                </a:rPr>
                <a:t>credit card payment</a:t>
              </a:r>
            </a:p>
          </p:txBody>
        </p:sp>
        <p:sp>
          <p:nvSpPr>
            <p:cNvPr id="1241" name="Shape 1241"/>
            <p:cNvSpPr/>
            <p:nvPr/>
          </p:nvSpPr>
          <p:spPr>
            <a:xfrm>
              <a:off x="2735262" y="66675"/>
              <a:ext cx="2054577"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CC0000"/>
                  </a:solidFill>
                  <a:uFillTx/>
                  <a:latin typeface="Verdana"/>
                  <a:ea typeface="Verdana"/>
                  <a:cs typeface="Verdana"/>
                  <a:sym typeface="Verdana"/>
                </a:defRPr>
              </a:lvl1pPr>
            </a:lstStyle>
            <a:p>
              <a:pPr lvl="0">
                <a:defRPr>
                  <a:solidFill>
                    <a:srgbClr val="000000"/>
                  </a:solidFill>
                </a:defRPr>
              </a:pPr>
              <a:r>
                <a:rPr>
                  <a:solidFill>
                    <a:srgbClr val="CC0000"/>
                  </a:solidFill>
                </a:rPr>
                <a:t>&lt;&lt; extends &gt;&gt;</a:t>
              </a:r>
            </a:p>
          </p:txBody>
        </p:sp>
        <p:sp>
          <p:nvSpPr>
            <p:cNvPr id="1242" name="Shape 1242"/>
            <p:cNvSpPr/>
            <p:nvPr/>
          </p:nvSpPr>
          <p:spPr>
            <a:xfrm>
              <a:off x="3638550" y="547687"/>
              <a:ext cx="0" cy="762001"/>
            </a:xfrm>
            <a:prstGeom prst="line">
              <a:avLst/>
            </a:prstGeom>
            <a:noFill/>
            <a:ln w="9525" cap="flat">
              <a:solidFill>
                <a:srgbClr val="6699FF"/>
              </a:solidFill>
              <a:prstDash val="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43" name="Shape 1243"/>
            <p:cNvSpPr/>
            <p:nvPr/>
          </p:nvSpPr>
          <p:spPr>
            <a:xfrm>
              <a:off x="3034631" y="1420812"/>
              <a:ext cx="1291975"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1800">
                  <a:solidFill>
                    <a:srgbClr val="6699FF"/>
                  </a:solidFill>
                  <a:uFillTx/>
                  <a:latin typeface="Verdana"/>
                  <a:ea typeface="Verdana"/>
                  <a:cs typeface="Verdana"/>
                  <a:sym typeface="Verdana"/>
                </a:defRPr>
              </a:lvl1pPr>
            </a:lstStyle>
            <a:p>
              <a:pPr lvl="0">
                <a:defRPr>
                  <a:solidFill>
                    <a:srgbClr val="000000"/>
                  </a:solidFill>
                </a:defRPr>
              </a:pPr>
              <a:r>
                <a:rPr>
                  <a:solidFill>
                    <a:srgbClr val="6699FF"/>
                  </a:solidFill>
                </a:rPr>
                <a:t>extension</a:t>
              </a:r>
            </a:p>
          </p:txBody>
        </p:sp>
        <p:grpSp>
          <p:nvGrpSpPr>
            <p:cNvPr id="1246" name="Group 1246"/>
            <p:cNvGrpSpPr/>
            <p:nvPr/>
          </p:nvGrpSpPr>
          <p:grpSpPr>
            <a:xfrm>
              <a:off x="2828925" y="1368425"/>
              <a:ext cx="1706563" cy="492125"/>
              <a:chOff x="0" y="0"/>
              <a:chExt cx="1706562" cy="492125"/>
            </a:xfrm>
          </p:grpSpPr>
          <p:sp>
            <p:nvSpPr>
              <p:cNvPr id="1244" name="Shape 1244"/>
              <p:cNvSpPr/>
              <p:nvPr/>
            </p:nvSpPr>
            <p:spPr>
              <a:xfrm>
                <a:off x="0" y="0"/>
                <a:ext cx="1706563" cy="4921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8900" y="21600"/>
                    </a:lnTo>
                    <a:lnTo>
                      <a:pt x="21600" y="18900"/>
                    </a:lnTo>
                    <a:lnTo>
                      <a:pt x="21600" y="0"/>
                    </a:lnTo>
                    <a:close/>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45" name="Shape 1245"/>
              <p:cNvSpPr/>
              <p:nvPr/>
            </p:nvSpPr>
            <p:spPr>
              <a:xfrm>
                <a:off x="1493242" y="430609"/>
                <a:ext cx="213321" cy="615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592" y="736"/>
                    </a:lnTo>
                    <a:cubicBezTo>
                      <a:pt x="7752" y="4048"/>
                      <a:pt x="13504" y="4048"/>
                      <a:pt x="21600" y="0"/>
                    </a:cubicBezTo>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grpSp>
        <p:sp>
          <p:nvSpPr>
            <p:cNvPr id="1247" name="Shape 1247"/>
            <p:cNvSpPr/>
            <p:nvPr/>
          </p:nvSpPr>
          <p:spPr>
            <a:xfrm flipH="1" flipV="1">
              <a:off x="2519362" y="504824"/>
              <a:ext cx="2087563" cy="2"/>
            </a:xfrm>
            <a:prstGeom prst="line">
              <a:avLst/>
            </a:prstGeom>
            <a:noFill/>
            <a:ln w="9525" cap="flat">
              <a:solidFill>
                <a:srgbClr val="CC0000"/>
              </a:solidFill>
              <a:prstDash val="dash"/>
              <a:round/>
              <a:tailEnd type="triangle" w="med" len="med"/>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Tree>
    <p:extLst>
      <p:ext uri="{BB962C8B-B14F-4D97-AF65-F5344CB8AC3E}">
        <p14:creationId xmlns:p14="http://schemas.microsoft.com/office/powerpoint/2010/main" val="2868189087"/>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 name="Shape 1250"/>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59</a:t>
            </a:fld>
            <a:endParaRPr sz="1800">
              <a:solidFill>
                <a:srgbClr val="CC0000"/>
              </a:solidFill>
            </a:endParaRPr>
          </a:p>
        </p:txBody>
      </p:sp>
      <p:sp>
        <p:nvSpPr>
          <p:cNvPr id="1251" name="Shape 1251"/>
          <p:cNvSpPr>
            <a:spLocks noGrp="1"/>
          </p:cNvSpPr>
          <p:nvPr>
            <p:ph type="title"/>
          </p:nvPr>
        </p:nvSpPr>
        <p:spPr>
          <a:prstGeom prst="rect">
            <a:avLst/>
          </a:prstGeom>
        </p:spPr>
        <p:txBody>
          <a:bodyPr/>
          <a:lstStyle/>
          <a:p>
            <a:pPr lvl="0">
              <a:defRPr sz="1800" b="0"/>
            </a:pPr>
            <a:r>
              <a:rPr sz="2700" b="1"/>
              <a:t>Relationships between use-cases</a:t>
            </a:r>
          </a:p>
        </p:txBody>
      </p:sp>
      <p:sp>
        <p:nvSpPr>
          <p:cNvPr id="1252" name="Shape 1252"/>
          <p:cNvSpPr>
            <a:spLocks noGrp="1"/>
          </p:cNvSpPr>
          <p:nvPr>
            <p:ph type="body" idx="1"/>
          </p:nvPr>
        </p:nvSpPr>
        <p:spPr>
          <a:prstGeom prst="rect">
            <a:avLst/>
          </a:prstGeom>
        </p:spPr>
        <p:txBody>
          <a:bodyPr/>
          <a:lstStyle/>
          <a:p>
            <a:pPr lvl="0">
              <a:defRPr sz="1800"/>
            </a:pPr>
            <a:r>
              <a:rPr sz="2000" dirty="0"/>
              <a:t>“inclusion” relationship</a:t>
            </a:r>
          </a:p>
          <a:p>
            <a:pPr lvl="1">
              <a:defRPr sz="1800"/>
            </a:pPr>
            <a:r>
              <a:rPr sz="2000" dirty="0"/>
              <a:t>describes a series of joint actions in several cases of different usages</a:t>
            </a:r>
          </a:p>
          <a:p>
            <a:pPr lvl="1">
              <a:defRPr sz="1800"/>
            </a:pPr>
            <a:r>
              <a:rPr sz="2000" dirty="0"/>
              <a:t>if several use-cases share </a:t>
            </a:r>
            <a:r>
              <a:rPr sz="2000" b="1" dirty="0"/>
              <a:t>the same sequence of actions</a:t>
            </a:r>
            <a:r>
              <a:rPr sz="2000" dirty="0"/>
              <a:t> and this common part is intended to meet a clearly defined goal then the part is described in a separate use-case</a:t>
            </a:r>
          </a:p>
          <a:p>
            <a:pPr lvl="1">
              <a:defRPr sz="1800"/>
            </a:pPr>
            <a:r>
              <a:rPr sz="2000" dirty="0"/>
              <a:t>helps to avoid repeating the same details in different use-cases</a:t>
            </a:r>
          </a:p>
        </p:txBody>
      </p:sp>
    </p:spTree>
    <p:extLst>
      <p:ext uri="{BB962C8B-B14F-4D97-AF65-F5344CB8AC3E}">
        <p14:creationId xmlns:p14="http://schemas.microsoft.com/office/powerpoint/2010/main" val="20383598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732368" y="107951"/>
            <a:ext cx="10723033" cy="957263"/>
          </a:xfrm>
        </p:spPr>
        <p:txBody>
          <a:bodyPr/>
          <a:lstStyle/>
          <a:p>
            <a:r>
              <a:rPr lang="en-US"/>
              <a:t>Nonfunctional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87628844"/>
              </p:ext>
            </p:extLst>
          </p:nvPr>
        </p:nvGraphicFramePr>
        <p:xfrm>
          <a:off x="733175" y="1538045"/>
          <a:ext cx="10723032" cy="347980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2978620">
                  <a:extLst>
                    <a:ext uri="{9D8B030D-6E8A-4147-A177-3AD203B41FA5}">
                      <a16:colId xmlns:a16="http://schemas.microsoft.com/office/drawing/2014/main" val="20000"/>
                    </a:ext>
                  </a:extLst>
                </a:gridCol>
                <a:gridCol w="7744412">
                  <a:extLst>
                    <a:ext uri="{9D8B030D-6E8A-4147-A177-3AD203B41FA5}">
                      <a16:colId xmlns:a16="http://schemas.microsoft.com/office/drawing/2014/main" val="20001"/>
                    </a:ext>
                  </a:extLst>
                </a:gridCol>
              </a:tblGrid>
              <a:tr h="370840">
                <a:tc>
                  <a:txBody>
                    <a:bodyPr/>
                    <a:lstStyle/>
                    <a:p>
                      <a:r>
                        <a:rPr lang="en-US" dirty="0"/>
                        <a:t>Requirement type</a:t>
                      </a:r>
                    </a:p>
                  </a:txBody>
                  <a:tcPr marL="119144" marR="119144"/>
                </a:tc>
                <a:tc>
                  <a:txBody>
                    <a:bodyPr/>
                    <a:lstStyle/>
                    <a:p>
                      <a:r>
                        <a:rPr lang="en-US" dirty="0"/>
                        <a:t>Example</a:t>
                      </a:r>
                    </a:p>
                  </a:txBody>
                  <a:tcPr marL="119144" marR="119144"/>
                </a:tc>
                <a:extLst>
                  <a:ext uri="{0D108BD9-81ED-4DB2-BD59-A6C34878D82A}">
                    <a16:rowId xmlns:a16="http://schemas.microsoft.com/office/drawing/2014/main" val="10000"/>
                  </a:ext>
                </a:extLst>
              </a:tr>
              <a:tr h="370840">
                <a:tc>
                  <a:txBody>
                    <a:bodyPr/>
                    <a:lstStyle/>
                    <a:p>
                      <a:r>
                        <a:rPr lang="en-US" dirty="0"/>
                        <a:t>Operational</a:t>
                      </a:r>
                    </a:p>
                  </a:txBody>
                  <a:tcPr marL="119144" marR="119144"/>
                </a:tc>
                <a:tc>
                  <a:txBody>
                    <a:bodyPr/>
                    <a:lstStyle/>
                    <a:p>
                      <a:pPr marL="231775" indent="-231775">
                        <a:buFont typeface="Arial" pitchFamily="34" charset="0"/>
                        <a:buChar char="•"/>
                      </a:pPr>
                      <a:r>
                        <a:rPr lang="en-US" sz="1800" kern="1200" baseline="0" dirty="0">
                          <a:solidFill>
                            <a:schemeClr val="dk1"/>
                          </a:solidFill>
                          <a:latin typeface="+mn-lt"/>
                          <a:ea typeface="+mn-ea"/>
                          <a:cs typeface="+mn-cs"/>
                        </a:rPr>
                        <a:t>The system should be able to fit in a pocket or purse</a:t>
                      </a:r>
                    </a:p>
                    <a:p>
                      <a:pPr marL="231775" indent="-231775">
                        <a:buFont typeface="Arial" pitchFamily="34" charset="0"/>
                        <a:buChar char="•"/>
                      </a:pPr>
                      <a:r>
                        <a:rPr lang="en-US" sz="1800" kern="1200" baseline="0" dirty="0">
                          <a:solidFill>
                            <a:schemeClr val="dk1"/>
                          </a:solidFill>
                          <a:latin typeface="+mn-lt"/>
                          <a:ea typeface="+mn-ea"/>
                          <a:cs typeface="+mn-cs"/>
                        </a:rPr>
                        <a:t>The system should be able to integrate with the existing inventory system.</a:t>
                      </a:r>
                      <a:endParaRPr lang="en-US" dirty="0"/>
                    </a:p>
                  </a:txBody>
                  <a:tcPr marL="119144" marR="119144"/>
                </a:tc>
                <a:extLst>
                  <a:ext uri="{0D108BD9-81ED-4DB2-BD59-A6C34878D82A}">
                    <a16:rowId xmlns:a16="http://schemas.microsoft.com/office/drawing/2014/main" val="10001"/>
                  </a:ext>
                </a:extLst>
              </a:tr>
              <a:tr h="370840">
                <a:tc>
                  <a:txBody>
                    <a:bodyPr/>
                    <a:lstStyle/>
                    <a:p>
                      <a:r>
                        <a:rPr lang="en-US" dirty="0"/>
                        <a:t>Performance</a:t>
                      </a:r>
                    </a:p>
                  </a:txBody>
                  <a:tcPr marL="119144" marR="119144"/>
                </a:tc>
                <a:tc>
                  <a:txBody>
                    <a:bodyPr/>
                    <a:lstStyle/>
                    <a:p>
                      <a:pPr marL="231775" indent="-231775">
                        <a:buFont typeface="Arial" pitchFamily="34" charset="0"/>
                        <a:buChar char="•"/>
                      </a:pPr>
                      <a:r>
                        <a:rPr lang="en-US" sz="1800" kern="1200" baseline="0" dirty="0">
                          <a:solidFill>
                            <a:schemeClr val="dk1"/>
                          </a:solidFill>
                          <a:latin typeface="+mn-lt"/>
                          <a:ea typeface="+mn-ea"/>
                          <a:cs typeface="+mn-cs"/>
                        </a:rPr>
                        <a:t>Any interaction between the user and the system should not exceed 2 seconds.</a:t>
                      </a:r>
                    </a:p>
                    <a:p>
                      <a:pPr marL="231775" indent="-231775">
                        <a:buFont typeface="Arial" pitchFamily="34" charset="0"/>
                        <a:buChar char="•"/>
                      </a:pPr>
                      <a:r>
                        <a:rPr lang="en-US" sz="1800" kern="1200" baseline="0" dirty="0">
                          <a:solidFill>
                            <a:schemeClr val="dk1"/>
                          </a:solidFill>
                          <a:latin typeface="+mn-lt"/>
                          <a:ea typeface="+mn-ea"/>
                          <a:cs typeface="+mn-cs"/>
                        </a:rPr>
                        <a:t>The system should receive updated inventory information every 15 minutes.</a:t>
                      </a:r>
                      <a:endParaRPr lang="en-US" dirty="0"/>
                    </a:p>
                  </a:txBody>
                  <a:tcPr marL="119144" marR="119144"/>
                </a:tc>
                <a:extLst>
                  <a:ext uri="{0D108BD9-81ED-4DB2-BD59-A6C34878D82A}">
                    <a16:rowId xmlns:a16="http://schemas.microsoft.com/office/drawing/2014/main" val="10002"/>
                  </a:ext>
                </a:extLst>
              </a:tr>
              <a:tr h="370840">
                <a:tc>
                  <a:txBody>
                    <a:bodyPr/>
                    <a:lstStyle/>
                    <a:p>
                      <a:r>
                        <a:rPr lang="en-US" dirty="0"/>
                        <a:t>Security</a:t>
                      </a:r>
                    </a:p>
                  </a:txBody>
                  <a:tcPr marL="119144" marR="119144"/>
                </a:tc>
                <a:tc>
                  <a:txBody>
                    <a:bodyPr/>
                    <a:lstStyle/>
                    <a:p>
                      <a:pPr marL="231775" indent="-231775">
                        <a:buFont typeface="Arial" pitchFamily="34" charset="0"/>
                        <a:buChar char="•"/>
                      </a:pPr>
                      <a:r>
                        <a:rPr lang="en-US" sz="1800" kern="1200" baseline="0" dirty="0">
                          <a:solidFill>
                            <a:schemeClr val="dk1"/>
                          </a:solidFill>
                          <a:latin typeface="+mn-lt"/>
                          <a:ea typeface="+mn-ea"/>
                          <a:cs typeface="+mn-cs"/>
                        </a:rPr>
                        <a:t>Only direct managers can see personnel records of staff</a:t>
                      </a:r>
                    </a:p>
                    <a:p>
                      <a:pPr marL="231775" indent="-231775">
                        <a:buFont typeface="Arial" pitchFamily="34" charset="0"/>
                        <a:buChar char="•"/>
                      </a:pPr>
                      <a:r>
                        <a:rPr lang="en-US" sz="1800" kern="1200" baseline="0" dirty="0">
                          <a:solidFill>
                            <a:schemeClr val="dk1"/>
                          </a:solidFill>
                          <a:latin typeface="+mn-lt"/>
                          <a:ea typeface="+mn-ea"/>
                          <a:cs typeface="+mn-cs"/>
                        </a:rPr>
                        <a:t>Customers can see their order history only during business hours.</a:t>
                      </a:r>
                      <a:endParaRPr lang="en-US" dirty="0"/>
                    </a:p>
                  </a:txBody>
                  <a:tcPr marL="119144" marR="119144"/>
                </a:tc>
                <a:extLst>
                  <a:ext uri="{0D108BD9-81ED-4DB2-BD59-A6C34878D82A}">
                    <a16:rowId xmlns:a16="http://schemas.microsoft.com/office/drawing/2014/main" val="10003"/>
                  </a:ext>
                </a:extLst>
              </a:tr>
              <a:tr h="370840">
                <a:tc>
                  <a:txBody>
                    <a:bodyPr/>
                    <a:lstStyle/>
                    <a:p>
                      <a:r>
                        <a:rPr lang="en-US" dirty="0"/>
                        <a:t>Cultural</a:t>
                      </a:r>
                      <a:r>
                        <a:rPr lang="en-US" baseline="0" dirty="0"/>
                        <a:t> &amp; Political</a:t>
                      </a:r>
                      <a:endParaRPr lang="en-US" dirty="0"/>
                    </a:p>
                  </a:txBody>
                  <a:tcPr marL="119144" marR="119144"/>
                </a:tc>
                <a:tc>
                  <a:txBody>
                    <a:bodyPr/>
                    <a:lstStyle/>
                    <a:p>
                      <a:pPr marL="231775" indent="-231775">
                        <a:buFont typeface="Arial" pitchFamily="34" charset="0"/>
                        <a:buChar char="•"/>
                      </a:pPr>
                      <a:r>
                        <a:rPr lang="en-US" sz="1800" kern="1200" baseline="0" dirty="0">
                          <a:solidFill>
                            <a:schemeClr val="dk1"/>
                          </a:solidFill>
                          <a:latin typeface="+mn-lt"/>
                          <a:ea typeface="+mn-ea"/>
                          <a:cs typeface="+mn-cs"/>
                        </a:rPr>
                        <a:t>The system should be able to distinguish between United States and European currency</a:t>
                      </a:r>
                    </a:p>
                    <a:p>
                      <a:pPr marL="231775" indent="-231775">
                        <a:buFont typeface="Arial" pitchFamily="34" charset="0"/>
                        <a:buChar char="•"/>
                      </a:pPr>
                      <a:r>
                        <a:rPr lang="en-US" sz="1800" kern="1200" baseline="0" dirty="0">
                          <a:solidFill>
                            <a:schemeClr val="dk1"/>
                          </a:solidFill>
                          <a:latin typeface="+mn-lt"/>
                          <a:ea typeface="+mn-ea"/>
                          <a:cs typeface="+mn-cs"/>
                        </a:rPr>
                        <a:t>The system shall comply with insurance industry standards.</a:t>
                      </a:r>
                      <a:endParaRPr lang="en-US" dirty="0"/>
                    </a:p>
                  </a:txBody>
                  <a:tcPr marL="119144" marR="119144"/>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2425140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 name="Shape 1254"/>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60</a:t>
            </a:fld>
            <a:endParaRPr sz="1800">
              <a:solidFill>
                <a:srgbClr val="CC0000"/>
              </a:solidFill>
            </a:endParaRPr>
          </a:p>
        </p:txBody>
      </p:sp>
      <p:sp>
        <p:nvSpPr>
          <p:cNvPr id="1255" name="Shape 1255"/>
          <p:cNvSpPr>
            <a:spLocks noGrp="1"/>
          </p:cNvSpPr>
          <p:nvPr>
            <p:ph type="title"/>
          </p:nvPr>
        </p:nvSpPr>
        <p:spPr>
          <a:prstGeom prst="rect">
            <a:avLst/>
          </a:prstGeom>
        </p:spPr>
        <p:txBody>
          <a:bodyPr/>
          <a:lstStyle/>
          <a:p>
            <a:pPr lvl="0">
              <a:defRPr sz="1800" b="0"/>
            </a:pPr>
            <a:r>
              <a:rPr sz="2700" b="1"/>
              <a:t>Relationships between use-cases</a:t>
            </a:r>
          </a:p>
        </p:txBody>
      </p:sp>
      <p:sp>
        <p:nvSpPr>
          <p:cNvPr id="1256" name="Shape 1256"/>
          <p:cNvSpPr>
            <a:spLocks noGrp="1"/>
          </p:cNvSpPr>
          <p:nvPr>
            <p:ph type="body" idx="1"/>
          </p:nvPr>
        </p:nvSpPr>
        <p:spPr>
          <a:xfrm>
            <a:off x="476791" y="1181257"/>
            <a:ext cx="10789257" cy="4729826"/>
          </a:xfrm>
          <a:prstGeom prst="rect">
            <a:avLst/>
          </a:prstGeom>
        </p:spPr>
        <p:txBody>
          <a:bodyPr/>
          <a:lstStyle/>
          <a:p>
            <a:pPr lvl="1">
              <a:defRPr sz="1800"/>
            </a:pPr>
            <a:r>
              <a:rPr sz="2000" dirty="0"/>
              <a:t>Example of “inclusion” relationship</a:t>
            </a:r>
          </a:p>
          <a:p>
            <a:pPr lvl="2">
              <a:defRPr sz="1800"/>
            </a:pPr>
            <a:r>
              <a:rPr dirty="0"/>
              <a:t>Suppose we have two use-cases “purchase product” and “purchase products with credit card payment”</a:t>
            </a:r>
          </a:p>
          <a:p>
            <a:pPr lvl="3">
              <a:defRPr sz="1800"/>
            </a:pPr>
            <a:r>
              <a:rPr sz="2000" dirty="0"/>
              <a:t>Both use-cases have the same sequence of actions of encoding products that can be described by the “encode products” use-case</a:t>
            </a:r>
          </a:p>
        </p:txBody>
      </p:sp>
      <p:graphicFrame>
        <p:nvGraphicFramePr>
          <p:cNvPr id="1257" name="Table 1257"/>
          <p:cNvGraphicFramePr/>
          <p:nvPr>
            <p:extLst>
              <p:ext uri="{D42A27DB-BD31-4B8C-83A1-F6EECF244321}">
                <p14:modId xmlns:p14="http://schemas.microsoft.com/office/powerpoint/2010/main" val="3553621090"/>
              </p:ext>
            </p:extLst>
          </p:nvPr>
        </p:nvGraphicFramePr>
        <p:xfrm>
          <a:off x="584199" y="2879008"/>
          <a:ext cx="10845800" cy="3270833"/>
        </p:xfrm>
        <a:graphic>
          <a:graphicData uri="http://schemas.openxmlformats.org/drawingml/2006/table">
            <a:tbl>
              <a:tblPr/>
              <a:tblGrid>
                <a:gridCol w="5422900">
                  <a:extLst>
                    <a:ext uri="{9D8B030D-6E8A-4147-A177-3AD203B41FA5}">
                      <a16:colId xmlns:a16="http://schemas.microsoft.com/office/drawing/2014/main" val="20000"/>
                    </a:ext>
                  </a:extLst>
                </a:gridCol>
                <a:gridCol w="5422900">
                  <a:extLst>
                    <a:ext uri="{9D8B030D-6E8A-4147-A177-3AD203B41FA5}">
                      <a16:colId xmlns:a16="http://schemas.microsoft.com/office/drawing/2014/main" val="20001"/>
                    </a:ext>
                  </a:extLst>
                </a:gridCol>
              </a:tblGrid>
              <a:tr h="300260">
                <a:tc>
                  <a:txBody>
                    <a:bodyPr/>
                    <a:lstStyle/>
                    <a:p>
                      <a:pPr marL="40639" marR="40639" lvl="0" algn="ctr">
                        <a:spcBef>
                          <a:spcPts val="600"/>
                        </a:spcBef>
                        <a:tabLst>
                          <a:tab pos="914400" algn="l"/>
                        </a:tabLst>
                        <a:defRPr sz="1800"/>
                      </a:pPr>
                      <a:r>
                        <a:rPr sz="1800" b="1" dirty="0">
                          <a:uFill>
                            <a:solidFill/>
                          </a:uFill>
                          <a:sym typeface="Candara"/>
                        </a:rPr>
                        <a:t>Actions of actor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40639" marR="40639" lvl="0" algn="ctr">
                        <a:spcBef>
                          <a:spcPts val="600"/>
                        </a:spcBef>
                        <a:tabLst>
                          <a:tab pos="914400" algn="l"/>
                        </a:tabLst>
                        <a:defRPr sz="1800"/>
                      </a:pPr>
                      <a:r>
                        <a:rPr sz="1800" b="1">
                          <a:uFill>
                            <a:solidFill/>
                          </a:uFill>
                          <a:sym typeface="Candara"/>
                        </a:rPr>
                        <a:t>Actions of system</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0"/>
                  </a:ext>
                </a:extLst>
              </a:tr>
              <a:tr h="508992">
                <a:tc>
                  <a:txBody>
                    <a:bodyPr/>
                    <a:lstStyle/>
                    <a:p>
                      <a:pPr marL="269240" marR="40639" lvl="0" indent="-228600" algn="l">
                        <a:spcBef>
                          <a:spcPts val="600"/>
                        </a:spcBef>
                        <a:buClr>
                          <a:srgbClr val="C82506"/>
                        </a:buClr>
                        <a:buSzPct val="100000"/>
                        <a:buChar char="•"/>
                        <a:tabLst>
                          <a:tab pos="914400" algn="l"/>
                        </a:tabLst>
                        <a:defRPr sz="1800"/>
                      </a:pPr>
                      <a:r>
                        <a:rPr sz="1800" dirty="0">
                          <a:uFill>
                            <a:solidFill/>
                          </a:uFill>
                          <a:sym typeface="Candara"/>
                        </a:rPr>
                        <a:t>The customer comes to the cash desk with the products to buy</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39" marR="40639" lvl="0" algn="l">
                        <a:spcBef>
                          <a:spcPts val="600"/>
                        </a:spcBef>
                        <a:tabLst>
                          <a:tab pos="914400" algn="l"/>
                        </a:tabLst>
                        <a:defRPr sz="2000">
                          <a:uFill>
                            <a:solidFill/>
                          </a:uFill>
                          <a:sym typeface="Candara"/>
                        </a:defRPr>
                      </a:pPr>
                      <a:endParaRPr sz="180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064841">
                <a:tc>
                  <a:txBody>
                    <a:bodyPr/>
                    <a:lstStyle/>
                    <a:p>
                      <a:pPr marL="269240" marR="40639" lvl="0" indent="-228600" algn="l">
                        <a:spcBef>
                          <a:spcPts val="600"/>
                        </a:spcBef>
                        <a:buClr>
                          <a:srgbClr val="C82506"/>
                        </a:buClr>
                        <a:buSzPct val="100000"/>
                        <a:buChar char="•"/>
                        <a:tabLst>
                          <a:tab pos="914400" algn="l"/>
                        </a:tabLst>
                        <a:defRPr sz="1800"/>
                      </a:pPr>
                      <a:r>
                        <a:rPr sz="1800">
                          <a:uFill>
                            <a:solidFill/>
                          </a:uFill>
                          <a:sym typeface="Candara"/>
                        </a:rPr>
                        <a:t>The cashier encodes the identifier of each product</a:t>
                      </a:r>
                    </a:p>
                    <a:p>
                      <a:pPr marL="40639" marR="40639" lvl="1" indent="228600" algn="l">
                        <a:spcBef>
                          <a:spcPts val="600"/>
                        </a:spcBef>
                        <a:tabLst>
                          <a:tab pos="914400" algn="l"/>
                        </a:tabLst>
                        <a:defRPr sz="1800"/>
                      </a:pPr>
                      <a:r>
                        <a:rPr sz="1800">
                          <a:uFill>
                            <a:solidFill/>
                          </a:uFill>
                          <a:sym typeface="Candara"/>
                        </a:rPr>
                        <a:t>If a product has more than one item, the cashier inputs the number of items</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69240" marR="40639" lvl="0" indent="-228600" algn="l">
                        <a:spcBef>
                          <a:spcPts val="600"/>
                        </a:spcBef>
                        <a:buClr>
                          <a:srgbClr val="C82506"/>
                        </a:buClr>
                        <a:buSzPct val="100000"/>
                        <a:buChar char="•"/>
                        <a:tabLst>
                          <a:tab pos="914400" algn="l"/>
                        </a:tabLst>
                        <a:defRPr sz="1800"/>
                      </a:pPr>
                      <a:r>
                        <a:rPr sz="1800" dirty="0">
                          <a:uFill>
                            <a:solidFill/>
                          </a:uFill>
                          <a:sym typeface="Candara"/>
                        </a:rPr>
                        <a:t>The cash desk displays the description and price of the product</a:t>
                      </a:r>
                    </a:p>
                    <a:p>
                      <a:pPr marL="40639" marR="40639" lvl="1" indent="228600" algn="l">
                        <a:spcBef>
                          <a:spcPts val="600"/>
                        </a:spcBef>
                        <a:tabLst>
                          <a:tab pos="914400" algn="l"/>
                        </a:tabLst>
                        <a:defRPr sz="1800"/>
                      </a:pPr>
                      <a:r>
                        <a:rPr sz="1800" dirty="0">
                          <a:uFill>
                            <a:solidFill/>
                          </a:uFill>
                          <a:sym typeface="Candara"/>
                        </a:rPr>
                        <a:t>This number is displayed</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62189">
                <a:tc>
                  <a:txBody>
                    <a:bodyPr/>
                    <a:lstStyle/>
                    <a:p>
                      <a:pPr marL="269240" marR="40639" lvl="0" indent="-228600" algn="l">
                        <a:spcBef>
                          <a:spcPts val="600"/>
                        </a:spcBef>
                        <a:buClr>
                          <a:srgbClr val="C82506"/>
                        </a:buClr>
                        <a:buSzPct val="100000"/>
                        <a:buChar char="•"/>
                        <a:tabLst>
                          <a:tab pos="914400" algn="l"/>
                        </a:tabLst>
                        <a:defRPr sz="1800"/>
                      </a:pPr>
                      <a:r>
                        <a:rPr sz="1800">
                          <a:uFill>
                            <a:solidFill/>
                          </a:uFill>
                          <a:sym typeface="Candara"/>
                        </a:rPr>
                        <a:t>After having encoded all of the products, the cashier signals the end of the purchase</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69240" marR="40639" lvl="0" indent="-228600" algn="l">
                        <a:spcBef>
                          <a:spcPts val="600"/>
                        </a:spcBef>
                        <a:buClr>
                          <a:srgbClr val="C82506"/>
                        </a:buClr>
                        <a:buSzPct val="100000"/>
                        <a:buChar char="•"/>
                        <a:tabLst>
                          <a:tab pos="914400" algn="l"/>
                        </a:tabLst>
                        <a:defRPr sz="1800"/>
                      </a:pPr>
                      <a:r>
                        <a:rPr sz="1800" dirty="0">
                          <a:uFill>
                            <a:solidFill/>
                          </a:uFill>
                          <a:sym typeface="Candara"/>
                        </a:rPr>
                        <a:t>The cash desk calculates and displays the total amount that the customer has to pay</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68354">
                <a:tc>
                  <a:txBody>
                    <a:bodyPr/>
                    <a:lstStyle/>
                    <a:p>
                      <a:pPr marL="269240" marR="40639" lvl="0" indent="-228600" algn="l">
                        <a:spcBef>
                          <a:spcPts val="600"/>
                        </a:spcBef>
                        <a:buClr>
                          <a:srgbClr val="C82506"/>
                        </a:buClr>
                        <a:buSzPct val="100000"/>
                        <a:buChar char="•"/>
                        <a:tabLst>
                          <a:tab pos="914400" algn="l"/>
                        </a:tabLst>
                        <a:defRPr sz="1800"/>
                      </a:pPr>
                      <a:r>
                        <a:rPr sz="1800">
                          <a:uFill>
                            <a:solidFill/>
                          </a:uFill>
                          <a:sym typeface="Candara"/>
                        </a:rPr>
                        <a:t>The cashier announces the total amount to the customer</a:t>
                      </a:r>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0639" marR="40639" lvl="0" algn="l">
                        <a:spcBef>
                          <a:spcPts val="600"/>
                        </a:spcBef>
                        <a:tabLst>
                          <a:tab pos="914400" algn="l"/>
                        </a:tabLst>
                        <a:defRPr sz="2000">
                          <a:uFill>
                            <a:solidFill/>
                          </a:uFill>
                          <a:sym typeface="Candara"/>
                        </a:defRPr>
                      </a:pPr>
                      <a:endParaRPr sz="1800" dirty="0"/>
                    </a:p>
                  </a:txBody>
                  <a:tcPr marL="47625" marR="47625" marT="35719" marB="3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258" name="Shape 1258"/>
          <p:cNvSpPr/>
          <p:nvPr/>
        </p:nvSpPr>
        <p:spPr>
          <a:xfrm>
            <a:off x="3981826" y="6107906"/>
            <a:ext cx="3779189" cy="393647"/>
          </a:xfrm>
          <a:prstGeom prst="rect">
            <a:avLst/>
          </a:prstGeom>
          <a:ln w="12700">
            <a:miter lim="400000"/>
          </a:ln>
          <a:extLst>
            <a:ext uri="{C572A759-6A51-4108-AA02-DFA0A04FC94B}">
              <ma14:wrappingTextBoxFlag xmlns="" xmlns:ma14="http://schemas.microsoft.com/office/mac/drawingml/2011/main" val="1"/>
            </a:ext>
          </a:extLst>
        </p:spPr>
        <p:txBody>
          <a:bodyPr wrap="none" lIns="42520" tIns="42520" rIns="42520" bIns="42520" anchor="ctr">
            <a:spAutoFit/>
          </a:bodyPr>
          <a:lstStyle/>
          <a:p>
            <a:pPr marL="0" lvl="3">
              <a:spcBef>
                <a:spcPts val="502"/>
              </a:spcBef>
              <a:buClr>
                <a:srgbClr val="CC0000"/>
              </a:buClr>
              <a:buFont typeface="Wingdings"/>
              <a:defRPr sz="1800">
                <a:uFillTx/>
              </a:defRPr>
            </a:pPr>
            <a:r>
              <a:rPr sz="2000">
                <a:latin typeface="Verdana"/>
                <a:ea typeface="Verdana"/>
                <a:cs typeface="Verdana"/>
                <a:sym typeface="Verdana"/>
              </a:rPr>
              <a:t>actions of encoding products</a:t>
            </a:r>
          </a:p>
        </p:txBody>
      </p:sp>
    </p:spTree>
    <p:extLst>
      <p:ext uri="{BB962C8B-B14F-4D97-AF65-F5344CB8AC3E}">
        <p14:creationId xmlns:p14="http://schemas.microsoft.com/office/powerpoint/2010/main" val="3039040762"/>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 name="Shape 1260"/>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61</a:t>
            </a:fld>
            <a:endParaRPr sz="1800">
              <a:solidFill>
                <a:srgbClr val="CC0000"/>
              </a:solidFill>
            </a:endParaRPr>
          </a:p>
        </p:txBody>
      </p:sp>
      <p:sp>
        <p:nvSpPr>
          <p:cNvPr id="1261" name="Shape 1261"/>
          <p:cNvSpPr>
            <a:spLocks noGrp="1"/>
          </p:cNvSpPr>
          <p:nvPr>
            <p:ph type="title"/>
          </p:nvPr>
        </p:nvSpPr>
        <p:spPr>
          <a:prstGeom prst="rect">
            <a:avLst/>
          </a:prstGeom>
        </p:spPr>
        <p:txBody>
          <a:bodyPr/>
          <a:lstStyle/>
          <a:p>
            <a:pPr lvl="0">
              <a:defRPr sz="1800" b="0"/>
            </a:pPr>
            <a:r>
              <a:rPr sz="2700" b="1"/>
              <a:t>Relationships between use-cases</a:t>
            </a:r>
          </a:p>
        </p:txBody>
      </p:sp>
      <p:sp>
        <p:nvSpPr>
          <p:cNvPr id="1262" name="Shape 1262"/>
          <p:cNvSpPr>
            <a:spLocks noGrp="1"/>
          </p:cNvSpPr>
          <p:nvPr>
            <p:ph type="body" idx="1"/>
          </p:nvPr>
        </p:nvSpPr>
        <p:spPr>
          <a:prstGeom prst="rect">
            <a:avLst/>
          </a:prstGeom>
        </p:spPr>
        <p:txBody>
          <a:bodyPr/>
          <a:lstStyle/>
          <a:p>
            <a:pPr lvl="0">
              <a:defRPr sz="1800"/>
            </a:pPr>
            <a:r>
              <a:rPr sz="2000" dirty="0"/>
              <a:t>“inclusion” relationship</a:t>
            </a:r>
          </a:p>
          <a:p>
            <a:pPr lvl="1">
              <a:defRPr sz="1800"/>
            </a:pPr>
            <a:r>
              <a:rPr sz="2000" dirty="0"/>
              <a:t>Example (continue)</a:t>
            </a:r>
          </a:p>
          <a:p>
            <a:pPr lvl="2">
              <a:defRPr sz="1800"/>
            </a:pPr>
            <a:r>
              <a:rPr dirty="0"/>
              <a:t>“encode products” use-case</a:t>
            </a:r>
          </a:p>
          <a:p>
            <a:pPr lvl="3">
              <a:defRPr sz="1800"/>
            </a:pPr>
            <a:r>
              <a:rPr sz="2000" b="1" dirty="0"/>
              <a:t>Use-case</a:t>
            </a:r>
            <a:r>
              <a:rPr sz="2000" dirty="0"/>
              <a:t>: encode products</a:t>
            </a:r>
          </a:p>
          <a:p>
            <a:pPr lvl="3">
              <a:defRPr sz="1800"/>
            </a:pPr>
            <a:r>
              <a:rPr sz="2000" b="1" dirty="0"/>
              <a:t>Actor</a:t>
            </a:r>
            <a:r>
              <a:rPr sz="2000" dirty="0"/>
              <a:t>: Customer, Cashier</a:t>
            </a:r>
          </a:p>
          <a:p>
            <a:pPr lvl="3">
              <a:defRPr sz="1800"/>
            </a:pPr>
            <a:r>
              <a:rPr sz="2000" b="1" dirty="0"/>
              <a:t>Objective</a:t>
            </a:r>
            <a:r>
              <a:rPr sz="2000" dirty="0"/>
              <a:t>: describe the encoding of the products bought by a customer</a:t>
            </a:r>
          </a:p>
          <a:p>
            <a:pPr lvl="3">
              <a:defRPr sz="1800"/>
            </a:pPr>
            <a:r>
              <a:rPr sz="2000" b="1" dirty="0"/>
              <a:t>Description</a:t>
            </a:r>
            <a:r>
              <a:rPr sz="2000" dirty="0"/>
              <a:t>: The customer comes to checkout with the selected products. The cashier encodes products, announces the total amount to the customer.</a:t>
            </a:r>
          </a:p>
          <a:p>
            <a:pPr lvl="2">
              <a:defRPr sz="1800"/>
            </a:pPr>
            <a:r>
              <a:rPr dirty="0"/>
              <a:t>Notation</a:t>
            </a:r>
          </a:p>
        </p:txBody>
      </p:sp>
      <p:grpSp>
        <p:nvGrpSpPr>
          <p:cNvPr id="1279" name="Group 1279"/>
          <p:cNvGrpSpPr/>
          <p:nvPr/>
        </p:nvGrpSpPr>
        <p:grpSpPr>
          <a:xfrm>
            <a:off x="2715490" y="4270204"/>
            <a:ext cx="8181109" cy="2359196"/>
            <a:chOff x="-37469" y="0"/>
            <a:chExt cx="7454270" cy="2533456"/>
          </a:xfrm>
        </p:grpSpPr>
        <p:sp>
          <p:nvSpPr>
            <p:cNvPr id="1263" name="Shape 1263"/>
            <p:cNvSpPr/>
            <p:nvPr/>
          </p:nvSpPr>
          <p:spPr>
            <a:xfrm>
              <a:off x="44450" y="0"/>
              <a:ext cx="2519363" cy="7207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64" name="Shape 1264"/>
            <p:cNvSpPr/>
            <p:nvPr/>
          </p:nvSpPr>
          <p:spPr>
            <a:xfrm>
              <a:off x="288714" y="169862"/>
              <a:ext cx="2025247" cy="39661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lgn="ctr"/>
              <a:r>
                <a:t>Purchase products</a:t>
              </a:r>
            </a:p>
          </p:txBody>
        </p:sp>
        <p:sp>
          <p:nvSpPr>
            <p:cNvPr id="1265" name="Shape 1265"/>
            <p:cNvSpPr/>
            <p:nvPr/>
          </p:nvSpPr>
          <p:spPr>
            <a:xfrm>
              <a:off x="4608512" y="503237"/>
              <a:ext cx="2808289" cy="79216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66" name="Shape 1266"/>
            <p:cNvSpPr/>
            <p:nvPr/>
          </p:nvSpPr>
          <p:spPr>
            <a:xfrm>
              <a:off x="4929737" y="711200"/>
              <a:ext cx="2145200"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1800">
                  <a:uFillTx/>
                  <a:latin typeface="Verdana"/>
                  <a:ea typeface="Verdana"/>
                  <a:cs typeface="Verdana"/>
                  <a:sym typeface="Verdana"/>
                </a:defRPr>
              </a:lvl1pPr>
            </a:lstStyle>
            <a:p>
              <a:pPr lvl="0"/>
              <a:r>
                <a:t>Encode products</a:t>
              </a:r>
            </a:p>
          </p:txBody>
        </p:sp>
        <p:sp>
          <p:nvSpPr>
            <p:cNvPr id="1267" name="Shape 1267"/>
            <p:cNvSpPr/>
            <p:nvPr/>
          </p:nvSpPr>
          <p:spPr>
            <a:xfrm>
              <a:off x="2779712" y="138112"/>
              <a:ext cx="2085354"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CC0000"/>
                  </a:solidFill>
                  <a:uFillTx/>
                  <a:latin typeface="Verdana"/>
                  <a:ea typeface="Verdana"/>
                  <a:cs typeface="Verdana"/>
                  <a:sym typeface="Verdana"/>
                </a:defRPr>
              </a:lvl1pPr>
            </a:lstStyle>
            <a:p>
              <a:pPr lvl="0">
                <a:defRPr>
                  <a:solidFill>
                    <a:srgbClr val="000000"/>
                  </a:solidFill>
                </a:defRPr>
              </a:pPr>
              <a:r>
                <a:rPr>
                  <a:solidFill>
                    <a:srgbClr val="CC0000"/>
                  </a:solidFill>
                </a:rPr>
                <a:t>&lt;&lt; includes &gt;&gt;</a:t>
              </a:r>
            </a:p>
          </p:txBody>
        </p:sp>
        <p:sp>
          <p:nvSpPr>
            <p:cNvPr id="1268" name="Shape 1268"/>
            <p:cNvSpPr/>
            <p:nvPr/>
          </p:nvSpPr>
          <p:spPr>
            <a:xfrm>
              <a:off x="3682999" y="619124"/>
              <a:ext cx="925514" cy="1323977"/>
            </a:xfrm>
            <a:prstGeom prst="line">
              <a:avLst/>
            </a:prstGeom>
            <a:noFill/>
            <a:ln w="9525" cap="flat">
              <a:solidFill>
                <a:srgbClr val="6699FF"/>
              </a:solidFill>
              <a:prstDash val="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69" name="Shape 1269"/>
            <p:cNvSpPr/>
            <p:nvPr/>
          </p:nvSpPr>
          <p:spPr>
            <a:xfrm>
              <a:off x="4365148" y="2008187"/>
              <a:ext cx="1175704"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lgn="ctr">
                <a:defRPr sz="1800">
                  <a:solidFill>
                    <a:srgbClr val="6699FF"/>
                  </a:solidFill>
                  <a:uFillTx/>
                  <a:latin typeface="Verdana"/>
                  <a:ea typeface="Verdana"/>
                  <a:cs typeface="Verdana"/>
                  <a:sym typeface="Verdana"/>
                </a:defRPr>
              </a:lvl1pPr>
            </a:lstStyle>
            <a:p>
              <a:pPr lvl="0">
                <a:defRPr>
                  <a:solidFill>
                    <a:srgbClr val="000000"/>
                  </a:solidFill>
                </a:defRPr>
              </a:pPr>
              <a:r>
                <a:rPr>
                  <a:solidFill>
                    <a:srgbClr val="6699FF"/>
                  </a:solidFill>
                </a:rPr>
                <a:t>inclusion</a:t>
              </a:r>
            </a:p>
          </p:txBody>
        </p:sp>
        <p:grpSp>
          <p:nvGrpSpPr>
            <p:cNvPr id="1272" name="Group 1272"/>
            <p:cNvGrpSpPr/>
            <p:nvPr/>
          </p:nvGrpSpPr>
          <p:grpSpPr>
            <a:xfrm>
              <a:off x="4105275" y="1955800"/>
              <a:ext cx="1706563" cy="492125"/>
              <a:chOff x="0" y="0"/>
              <a:chExt cx="1706562" cy="492125"/>
            </a:xfrm>
          </p:grpSpPr>
          <p:sp>
            <p:nvSpPr>
              <p:cNvPr id="1270" name="Shape 1270"/>
              <p:cNvSpPr/>
              <p:nvPr/>
            </p:nvSpPr>
            <p:spPr>
              <a:xfrm>
                <a:off x="0" y="0"/>
                <a:ext cx="1706563" cy="4921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8900" y="21600"/>
                    </a:lnTo>
                    <a:lnTo>
                      <a:pt x="21600" y="18900"/>
                    </a:lnTo>
                    <a:lnTo>
                      <a:pt x="21600" y="0"/>
                    </a:lnTo>
                    <a:close/>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71" name="Shape 1271"/>
              <p:cNvSpPr/>
              <p:nvPr/>
            </p:nvSpPr>
            <p:spPr>
              <a:xfrm>
                <a:off x="1493242" y="430609"/>
                <a:ext cx="213321" cy="615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592" y="736"/>
                    </a:lnTo>
                    <a:cubicBezTo>
                      <a:pt x="7752" y="4048"/>
                      <a:pt x="13504" y="4048"/>
                      <a:pt x="21600" y="0"/>
                    </a:cubicBezTo>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grpSp>
        <p:sp>
          <p:nvSpPr>
            <p:cNvPr id="1273" name="Shape 1273"/>
            <p:cNvSpPr/>
            <p:nvPr/>
          </p:nvSpPr>
          <p:spPr>
            <a:xfrm flipH="1" flipV="1">
              <a:off x="2520949" y="287337"/>
              <a:ext cx="2160589" cy="504826"/>
            </a:xfrm>
            <a:prstGeom prst="line">
              <a:avLst/>
            </a:prstGeom>
            <a:noFill/>
            <a:ln w="9525" cap="flat">
              <a:solidFill>
                <a:srgbClr val="CC0000"/>
              </a:solidFill>
              <a:prstDash val="dash"/>
              <a:round/>
              <a:headEnd type="triangle" w="med" len="med"/>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74" name="Shape 1274"/>
            <p:cNvSpPr/>
            <p:nvPr/>
          </p:nvSpPr>
          <p:spPr>
            <a:xfrm>
              <a:off x="0" y="1438275"/>
              <a:ext cx="2519363" cy="7207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75" name="Shape 1275"/>
            <p:cNvSpPr/>
            <p:nvPr/>
          </p:nvSpPr>
          <p:spPr>
            <a:xfrm>
              <a:off x="-37469" y="1511299"/>
              <a:ext cx="2546677" cy="69407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p>
              <a:pPr algn="ctr">
                <a:defRPr sz="1800">
                  <a:uFillTx/>
                </a:defRPr>
              </a:pPr>
              <a:r>
                <a:rPr>
                  <a:latin typeface="Verdana"/>
                  <a:ea typeface="Verdana"/>
                  <a:cs typeface="Verdana"/>
                  <a:sym typeface="Verdana"/>
                </a:rPr>
                <a:t>Purchase products with</a:t>
              </a:r>
            </a:p>
            <a:p>
              <a:pPr algn="ctr">
                <a:defRPr sz="1800">
                  <a:uFillTx/>
                </a:defRPr>
              </a:pPr>
              <a:r>
                <a:rPr>
                  <a:latin typeface="Verdana"/>
                  <a:ea typeface="Verdana"/>
                  <a:cs typeface="Verdana"/>
                  <a:sym typeface="Verdana"/>
                </a:rPr>
                <a:t>credit card payment</a:t>
              </a:r>
            </a:p>
          </p:txBody>
        </p:sp>
        <p:sp>
          <p:nvSpPr>
            <p:cNvPr id="1276" name="Shape 1276"/>
            <p:cNvSpPr/>
            <p:nvPr/>
          </p:nvSpPr>
          <p:spPr>
            <a:xfrm flipH="1">
              <a:off x="2449512" y="1008062"/>
              <a:ext cx="2232026" cy="719139"/>
            </a:xfrm>
            <a:prstGeom prst="line">
              <a:avLst/>
            </a:prstGeom>
            <a:noFill/>
            <a:ln w="9525" cap="flat">
              <a:solidFill>
                <a:srgbClr val="CC0000"/>
              </a:solidFill>
              <a:prstDash val="dash"/>
              <a:round/>
              <a:headEnd type="triangle" w="med" len="med"/>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77" name="Shape 1277"/>
            <p:cNvSpPr/>
            <p:nvPr/>
          </p:nvSpPr>
          <p:spPr>
            <a:xfrm>
              <a:off x="3313112" y="1511299"/>
              <a:ext cx="863601" cy="431802"/>
            </a:xfrm>
            <a:prstGeom prst="line">
              <a:avLst/>
            </a:prstGeom>
            <a:noFill/>
            <a:ln w="9525" cap="flat">
              <a:solidFill>
                <a:srgbClr val="6699FF"/>
              </a:solidFill>
              <a:prstDash val="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78" name="Shape 1278"/>
            <p:cNvSpPr/>
            <p:nvPr/>
          </p:nvSpPr>
          <p:spPr>
            <a:xfrm>
              <a:off x="2305050" y="935038"/>
              <a:ext cx="2085354"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CC0000"/>
                  </a:solidFill>
                  <a:uFillTx/>
                  <a:latin typeface="Verdana"/>
                  <a:ea typeface="Verdana"/>
                  <a:cs typeface="Verdana"/>
                  <a:sym typeface="Verdana"/>
                </a:defRPr>
              </a:lvl1pPr>
            </a:lstStyle>
            <a:p>
              <a:pPr lvl="0">
                <a:defRPr>
                  <a:solidFill>
                    <a:srgbClr val="000000"/>
                  </a:solidFill>
                </a:defRPr>
              </a:pPr>
              <a:r>
                <a:rPr>
                  <a:solidFill>
                    <a:srgbClr val="CC0000"/>
                  </a:solidFill>
                </a:rPr>
                <a:t>&lt;&lt; includes &gt;&gt;</a:t>
              </a:r>
            </a:p>
          </p:txBody>
        </p:sp>
      </p:grpSp>
    </p:spTree>
    <p:extLst>
      <p:ext uri="{BB962C8B-B14F-4D97-AF65-F5344CB8AC3E}">
        <p14:creationId xmlns:p14="http://schemas.microsoft.com/office/powerpoint/2010/main" val="3768994127"/>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 name="Shape 1281"/>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62</a:t>
            </a:fld>
            <a:endParaRPr sz="1800">
              <a:solidFill>
                <a:srgbClr val="CC0000"/>
              </a:solidFill>
            </a:endParaRPr>
          </a:p>
        </p:txBody>
      </p:sp>
      <p:sp>
        <p:nvSpPr>
          <p:cNvPr id="1282" name="Shape 1282"/>
          <p:cNvSpPr>
            <a:spLocks noGrp="1"/>
          </p:cNvSpPr>
          <p:nvPr>
            <p:ph type="title"/>
          </p:nvPr>
        </p:nvSpPr>
        <p:spPr>
          <a:prstGeom prst="rect">
            <a:avLst/>
          </a:prstGeom>
        </p:spPr>
        <p:txBody>
          <a:bodyPr/>
          <a:lstStyle/>
          <a:p>
            <a:pPr lvl="0">
              <a:defRPr sz="1800" b="0"/>
            </a:pPr>
            <a:r>
              <a:rPr sz="2700" b="1"/>
              <a:t>Building use-case diagrams</a:t>
            </a:r>
          </a:p>
        </p:txBody>
      </p:sp>
      <p:sp>
        <p:nvSpPr>
          <p:cNvPr id="1283" name="Shape 1283"/>
          <p:cNvSpPr>
            <a:spLocks noGrp="1"/>
          </p:cNvSpPr>
          <p:nvPr>
            <p:ph type="body" idx="1"/>
          </p:nvPr>
        </p:nvSpPr>
        <p:spPr>
          <a:prstGeom prst="rect">
            <a:avLst/>
          </a:prstGeom>
        </p:spPr>
        <p:txBody>
          <a:bodyPr/>
          <a:lstStyle/>
          <a:p>
            <a:pPr lvl="0">
              <a:defRPr sz="1800"/>
            </a:pPr>
            <a:r>
              <a:rPr sz="2000" dirty="0"/>
              <a:t>A use-case diagram describes the relationships between the use-cases and actors of </a:t>
            </a:r>
            <a:r>
              <a:rPr sz="2000"/>
              <a:t>the system</a:t>
            </a:r>
            <a:endParaRPr sz="2000" dirty="0"/>
          </a:p>
          <a:p>
            <a:pPr lvl="0">
              <a:defRPr sz="1800"/>
            </a:pPr>
            <a:r>
              <a:rPr sz="2000" dirty="0"/>
              <a:t>The steps to build a use-case diagram</a:t>
            </a:r>
          </a:p>
          <a:p>
            <a:pPr lvl="1">
              <a:defRPr sz="1800"/>
            </a:pPr>
            <a:r>
              <a:rPr sz="2000" dirty="0"/>
              <a:t>Define the limits of the system</a:t>
            </a:r>
          </a:p>
          <a:p>
            <a:pPr lvl="1">
              <a:defRPr sz="1800"/>
            </a:pPr>
            <a:r>
              <a:rPr sz="2000" dirty="0"/>
              <a:t>Identify the actors</a:t>
            </a:r>
          </a:p>
          <a:p>
            <a:pPr lvl="1">
              <a:defRPr sz="1800"/>
            </a:pPr>
            <a:r>
              <a:rPr sz="2000" dirty="0"/>
              <a:t>Identify the use-cases</a:t>
            </a:r>
          </a:p>
          <a:p>
            <a:pPr lvl="1">
              <a:defRPr sz="1800"/>
            </a:pPr>
            <a:r>
              <a:rPr sz="2000" dirty="0"/>
              <a:t>Define the relationships between use-cases</a:t>
            </a:r>
          </a:p>
          <a:p>
            <a:pPr lvl="1">
              <a:defRPr sz="1800"/>
            </a:pPr>
            <a:r>
              <a:rPr sz="2000" dirty="0"/>
              <a:t>Verify the diagrams</a:t>
            </a:r>
          </a:p>
        </p:txBody>
      </p:sp>
      <p:grpSp>
        <p:nvGrpSpPr>
          <p:cNvPr id="1322" name="Group 1322"/>
          <p:cNvGrpSpPr/>
          <p:nvPr/>
        </p:nvGrpSpPr>
        <p:grpSpPr>
          <a:xfrm>
            <a:off x="5042177" y="3529459"/>
            <a:ext cx="6765494" cy="2986982"/>
            <a:chOff x="0" y="3139"/>
            <a:chExt cx="7216525" cy="4248151"/>
          </a:xfrm>
        </p:grpSpPr>
        <p:sp>
          <p:nvSpPr>
            <p:cNvPr id="1284" name="Shape 1284"/>
            <p:cNvSpPr/>
            <p:nvPr/>
          </p:nvSpPr>
          <p:spPr>
            <a:xfrm>
              <a:off x="1595437" y="3139"/>
              <a:ext cx="3803651" cy="4248151"/>
            </a:xfrm>
            <a:prstGeom prst="rect">
              <a:avLst/>
            </a:prstGeom>
            <a:no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85" name="Shape 1285"/>
            <p:cNvSpPr/>
            <p:nvPr/>
          </p:nvSpPr>
          <p:spPr>
            <a:xfrm>
              <a:off x="2433637" y="519077"/>
              <a:ext cx="205740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86" name="Shape 1286"/>
            <p:cNvSpPr/>
            <p:nvPr/>
          </p:nvSpPr>
          <p:spPr>
            <a:xfrm>
              <a:off x="2663824" y="663539"/>
              <a:ext cx="1599752"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identification</a:t>
              </a:r>
            </a:p>
          </p:txBody>
        </p:sp>
        <p:sp>
          <p:nvSpPr>
            <p:cNvPr id="1287" name="Shape 1287"/>
            <p:cNvSpPr/>
            <p:nvPr/>
          </p:nvSpPr>
          <p:spPr>
            <a:xfrm>
              <a:off x="2433637" y="1433477"/>
              <a:ext cx="205740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88" name="Shape 1288"/>
            <p:cNvSpPr/>
            <p:nvPr/>
          </p:nvSpPr>
          <p:spPr>
            <a:xfrm>
              <a:off x="2798762" y="1577940"/>
              <a:ext cx="1158606"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purchase</a:t>
              </a:r>
            </a:p>
          </p:txBody>
        </p:sp>
        <p:sp>
          <p:nvSpPr>
            <p:cNvPr id="1289" name="Shape 1289"/>
            <p:cNvSpPr/>
            <p:nvPr/>
          </p:nvSpPr>
          <p:spPr>
            <a:xfrm>
              <a:off x="2433637" y="2424077"/>
              <a:ext cx="2317751"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90" name="Shape 1290"/>
            <p:cNvSpPr/>
            <p:nvPr/>
          </p:nvSpPr>
          <p:spPr>
            <a:xfrm>
              <a:off x="3044824" y="2568538"/>
              <a:ext cx="857668"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refund</a:t>
              </a:r>
            </a:p>
          </p:txBody>
        </p:sp>
        <p:sp>
          <p:nvSpPr>
            <p:cNvPr id="1291" name="Shape 1291"/>
            <p:cNvSpPr/>
            <p:nvPr/>
          </p:nvSpPr>
          <p:spPr>
            <a:xfrm>
              <a:off x="2433637" y="3414677"/>
              <a:ext cx="2462213" cy="6858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92" name="Shape 1292"/>
            <p:cNvSpPr/>
            <p:nvPr/>
          </p:nvSpPr>
          <p:spPr>
            <a:xfrm>
              <a:off x="2705099" y="3559139"/>
              <a:ext cx="1745091" cy="50338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2000">
                  <a:uFillTx/>
                  <a:latin typeface="Verdana"/>
                  <a:ea typeface="Verdana"/>
                  <a:cs typeface="Verdana"/>
                  <a:sym typeface="Verdana"/>
                </a:defRPr>
              </a:lvl1pPr>
            </a:lstStyle>
            <a:p>
              <a:pPr lvl="0">
                <a:defRPr sz="1800"/>
              </a:pPr>
              <a:r>
                <a:rPr sz="1700"/>
                <a:t>label products</a:t>
              </a:r>
            </a:p>
          </p:txBody>
        </p:sp>
        <p:grpSp>
          <p:nvGrpSpPr>
            <p:cNvPr id="1298" name="Group 1298"/>
            <p:cNvGrpSpPr/>
            <p:nvPr/>
          </p:nvGrpSpPr>
          <p:grpSpPr>
            <a:xfrm>
              <a:off x="300037" y="823877"/>
              <a:ext cx="457201" cy="914401"/>
              <a:chOff x="0" y="0"/>
              <a:chExt cx="457200" cy="914399"/>
            </a:xfrm>
          </p:grpSpPr>
          <p:sp>
            <p:nvSpPr>
              <p:cNvPr id="1293" name="Shape 1293"/>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294" name="Shape 1294"/>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95" name="Shape 1295"/>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96" name="Shape 1296"/>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297" name="Shape 1297"/>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grpSp>
          <p:nvGrpSpPr>
            <p:cNvPr id="1304" name="Group 1304"/>
            <p:cNvGrpSpPr/>
            <p:nvPr/>
          </p:nvGrpSpPr>
          <p:grpSpPr>
            <a:xfrm>
              <a:off x="300037" y="2576477"/>
              <a:ext cx="457201" cy="914401"/>
              <a:chOff x="0" y="0"/>
              <a:chExt cx="457200" cy="914399"/>
            </a:xfrm>
          </p:grpSpPr>
          <p:sp>
            <p:nvSpPr>
              <p:cNvPr id="1299" name="Shape 1299"/>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00" name="Shape 1300"/>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1" name="Shape 1301"/>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2" name="Shape 1302"/>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3" name="Shape 1303"/>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grpSp>
          <p:nvGrpSpPr>
            <p:cNvPr id="1310" name="Group 1310"/>
            <p:cNvGrpSpPr/>
            <p:nvPr/>
          </p:nvGrpSpPr>
          <p:grpSpPr>
            <a:xfrm>
              <a:off x="6094412" y="2043077"/>
              <a:ext cx="457201" cy="914401"/>
              <a:chOff x="0" y="0"/>
              <a:chExt cx="457200" cy="914399"/>
            </a:xfrm>
          </p:grpSpPr>
          <p:sp>
            <p:nvSpPr>
              <p:cNvPr id="1305" name="Shape 1305"/>
              <p:cNvSpPr/>
              <p:nvPr/>
            </p:nvSpPr>
            <p:spPr>
              <a:xfrm>
                <a:off x="76199" y="-1"/>
                <a:ext cx="304802" cy="3048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06" name="Shape 1306"/>
              <p:cNvSpPr/>
              <p:nvPr/>
            </p:nvSpPr>
            <p:spPr>
              <a:xfrm flipH="1">
                <a:off x="228599" y="304800"/>
                <a:ext cx="1" cy="4572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7" name="Shape 1307"/>
              <p:cNvSpPr/>
              <p:nvPr/>
            </p:nvSpPr>
            <p:spPr>
              <a:xfrm flipH="1">
                <a:off x="-1"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8" name="Shape 1308"/>
              <p:cNvSpPr/>
              <p:nvPr/>
            </p:nvSpPr>
            <p:spPr>
              <a:xfrm>
                <a:off x="228599" y="762000"/>
                <a:ext cx="228602" cy="1524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09" name="Shape 1309"/>
              <p:cNvSpPr/>
              <p:nvPr/>
            </p:nvSpPr>
            <p:spPr>
              <a:xfrm>
                <a:off x="0" y="533400"/>
                <a:ext cx="457200" cy="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311" name="Shape 1311"/>
            <p:cNvSpPr/>
            <p:nvPr/>
          </p:nvSpPr>
          <p:spPr>
            <a:xfrm>
              <a:off x="0" y="1731926"/>
              <a:ext cx="1021816"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Cashier</a:t>
              </a:r>
            </a:p>
          </p:txBody>
        </p:sp>
        <p:sp>
          <p:nvSpPr>
            <p:cNvPr id="1312" name="Shape 1312"/>
            <p:cNvSpPr/>
            <p:nvPr/>
          </p:nvSpPr>
          <p:spPr>
            <a:xfrm>
              <a:off x="41275" y="3484528"/>
              <a:ext cx="1160315"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Manager</a:t>
              </a:r>
            </a:p>
          </p:txBody>
        </p:sp>
        <p:sp>
          <p:nvSpPr>
            <p:cNvPr id="1313" name="Shape 1313"/>
            <p:cNvSpPr/>
            <p:nvPr/>
          </p:nvSpPr>
          <p:spPr>
            <a:xfrm>
              <a:off x="5924550" y="2951128"/>
              <a:ext cx="1291975"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Customer</a:t>
              </a:r>
            </a:p>
          </p:txBody>
        </p:sp>
        <p:grpSp>
          <p:nvGrpSpPr>
            <p:cNvPr id="1317" name="Group 1317"/>
            <p:cNvGrpSpPr/>
            <p:nvPr/>
          </p:nvGrpSpPr>
          <p:grpSpPr>
            <a:xfrm>
              <a:off x="757237" y="900077"/>
              <a:ext cx="1752601" cy="1676401"/>
              <a:chOff x="0" y="0"/>
              <a:chExt cx="1752599" cy="1676400"/>
            </a:xfrm>
          </p:grpSpPr>
          <p:sp>
            <p:nvSpPr>
              <p:cNvPr id="1314" name="Shape 1314"/>
              <p:cNvSpPr/>
              <p:nvPr/>
            </p:nvSpPr>
            <p:spPr>
              <a:xfrm flipV="1">
                <a:off x="-1" y="-1"/>
                <a:ext cx="1600202" cy="304802"/>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15" name="Shape 1315"/>
              <p:cNvSpPr/>
              <p:nvPr/>
            </p:nvSpPr>
            <p:spPr>
              <a:xfrm>
                <a:off x="-1" y="304800"/>
                <a:ext cx="1676401" cy="609600"/>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16" name="Shape 1316"/>
              <p:cNvSpPr/>
              <p:nvPr/>
            </p:nvSpPr>
            <p:spPr>
              <a:xfrm>
                <a:off x="0" y="380999"/>
                <a:ext cx="1752600" cy="1295402"/>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318" name="Shape 1318"/>
            <p:cNvSpPr/>
            <p:nvPr/>
          </p:nvSpPr>
          <p:spPr>
            <a:xfrm>
              <a:off x="909637" y="3262277"/>
              <a:ext cx="1524001" cy="4572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19" name="Shape 1319"/>
            <p:cNvSpPr/>
            <p:nvPr/>
          </p:nvSpPr>
          <p:spPr>
            <a:xfrm flipH="1">
              <a:off x="4824412" y="2522502"/>
              <a:ext cx="1150939" cy="195263"/>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20" name="Shape 1320"/>
            <p:cNvSpPr/>
            <p:nvPr/>
          </p:nvSpPr>
          <p:spPr>
            <a:xfrm flipH="1" flipV="1">
              <a:off x="4535487" y="1803364"/>
              <a:ext cx="1439864" cy="647701"/>
            </a:xfrm>
            <a:prstGeom prst="line">
              <a:avLst/>
            </a:prstGeom>
            <a:noFill/>
            <a:ln w="9525" cap="flat">
              <a:solidFill>
                <a:srgbClr val="000000"/>
              </a:solidFill>
              <a:prstDash val="solid"/>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21" name="Shape 1321"/>
            <p:cNvSpPr/>
            <p:nvPr/>
          </p:nvSpPr>
          <p:spPr>
            <a:xfrm>
              <a:off x="1764457" y="67733"/>
              <a:ext cx="3717596"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uFillTx/>
                  <a:latin typeface="Verdana"/>
                  <a:ea typeface="Verdana"/>
                  <a:cs typeface="Verdana"/>
                  <a:sym typeface="Verdana"/>
                </a:defRPr>
              </a:lvl1pPr>
            </a:lstStyle>
            <a:p>
              <a:pPr lvl="0"/>
              <a:r>
                <a:t>Cash register of supermarket</a:t>
              </a:r>
            </a:p>
          </p:txBody>
        </p:sp>
      </p:grpSp>
      <p:pic>
        <p:nvPicPr>
          <p:cNvPr id="1323" name="pasted-image.png"/>
          <p:cNvPicPr/>
          <p:nvPr/>
        </p:nvPicPr>
        <p:blipFill>
          <a:blip r:embed="rId2" cstate="screen">
            <a:extLst>
              <a:ext uri="{28A0092B-C50C-407E-A947-70E740481C1C}">
                <a14:useLocalDpi xmlns:a14="http://schemas.microsoft.com/office/drawing/2010/main"/>
              </a:ext>
            </a:extLst>
          </a:blip>
          <a:stretch>
            <a:fillRect/>
          </a:stretch>
        </p:blipFill>
        <p:spPr>
          <a:xfrm>
            <a:off x="762379" y="4218823"/>
            <a:ext cx="3812157" cy="1608254"/>
          </a:xfrm>
          <a:prstGeom prst="rect">
            <a:avLst/>
          </a:prstGeom>
          <a:ln w="6350">
            <a:round/>
          </a:ln>
        </p:spPr>
      </p:pic>
    </p:spTree>
    <p:extLst>
      <p:ext uri="{BB962C8B-B14F-4D97-AF65-F5344CB8AC3E}">
        <p14:creationId xmlns:p14="http://schemas.microsoft.com/office/powerpoint/2010/main" val="2159210657"/>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5" name="Shape 1325"/>
          <p:cNvSpPr>
            <a:spLocks noGrp="1"/>
          </p:cNvSpPr>
          <p:nvPr>
            <p:ph type="sldNum" sz="quarter" idx="2"/>
          </p:nvPr>
        </p:nvSpPr>
        <p:spPr>
          <a:xfrm>
            <a:off x="11359632" y="6548438"/>
            <a:ext cx="633401" cy="332542"/>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800">
                <a:solidFill>
                  <a:srgbClr val="CC0000"/>
                </a:solidFill>
              </a:rPr>
              <a:t>63</a:t>
            </a:fld>
            <a:endParaRPr sz="1800">
              <a:solidFill>
                <a:srgbClr val="CC0000"/>
              </a:solidFill>
            </a:endParaRPr>
          </a:p>
        </p:txBody>
      </p:sp>
      <p:sp>
        <p:nvSpPr>
          <p:cNvPr id="1326" name="Shape 1326"/>
          <p:cNvSpPr>
            <a:spLocks noGrp="1"/>
          </p:cNvSpPr>
          <p:nvPr>
            <p:ph type="title"/>
          </p:nvPr>
        </p:nvSpPr>
        <p:spPr>
          <a:prstGeom prst="rect">
            <a:avLst/>
          </a:prstGeom>
        </p:spPr>
        <p:txBody>
          <a:bodyPr/>
          <a:lstStyle/>
          <a:p>
            <a:pPr lvl="0">
              <a:defRPr sz="1800" b="0"/>
            </a:pPr>
            <a:r>
              <a:rPr sz="2700" b="1"/>
              <a:t>Classification of use-cases</a:t>
            </a:r>
          </a:p>
        </p:txBody>
      </p:sp>
      <p:sp>
        <p:nvSpPr>
          <p:cNvPr id="1327" name="Shape 1327"/>
          <p:cNvSpPr>
            <a:spLocks noGrp="1"/>
          </p:cNvSpPr>
          <p:nvPr>
            <p:ph type="body" idx="1"/>
          </p:nvPr>
        </p:nvSpPr>
        <p:spPr>
          <a:prstGeom prst="rect">
            <a:avLst/>
          </a:prstGeom>
        </p:spPr>
        <p:txBody>
          <a:bodyPr>
            <a:normAutofit fontScale="85000" lnSpcReduction="20000"/>
          </a:bodyPr>
          <a:lstStyle/>
          <a:p>
            <a:pPr lvl="0">
              <a:defRPr sz="1800"/>
            </a:pPr>
            <a:r>
              <a:rPr sz="2000" dirty="0"/>
              <a:t>Assign the use-cases to iterations of development process</a:t>
            </a:r>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endParaRPr sz="2000" dirty="0"/>
          </a:p>
          <a:p>
            <a:pPr lvl="0">
              <a:defRPr sz="1800"/>
            </a:pPr>
            <a:r>
              <a:rPr sz="2000" dirty="0"/>
              <a:t>How to assign use-cases to iterations of development process?</a:t>
            </a:r>
          </a:p>
          <a:p>
            <a:pPr lvl="1">
              <a:defRPr sz="1800"/>
            </a:pPr>
            <a:r>
              <a:rPr sz="2000" dirty="0"/>
              <a:t>Use-cases should be implemented in the order of importance. For example:</a:t>
            </a:r>
          </a:p>
          <a:p>
            <a:pPr lvl="2">
              <a:defRPr sz="1800"/>
            </a:pPr>
            <a:r>
              <a:rPr dirty="0"/>
              <a:t>Use-cases that may contain risks</a:t>
            </a:r>
          </a:p>
          <a:p>
            <a:pPr lvl="2">
              <a:defRPr sz="1800"/>
            </a:pPr>
            <a:r>
              <a:rPr dirty="0"/>
              <a:t>Use-cases that build the architecture of the software</a:t>
            </a:r>
          </a:p>
          <a:p>
            <a:pPr lvl="2">
              <a:defRPr sz="1800"/>
            </a:pPr>
            <a:r>
              <a:rPr dirty="0"/>
              <a:t>Use-cases that </a:t>
            </a:r>
            <a:r>
              <a:rPr dirty="0" err="1"/>
              <a:t>realise</a:t>
            </a:r>
            <a:r>
              <a:rPr dirty="0"/>
              <a:t> a large part of the system functionality</a:t>
            </a:r>
          </a:p>
          <a:p>
            <a:pPr lvl="2">
              <a:defRPr sz="1800"/>
            </a:pPr>
            <a:r>
              <a:rPr dirty="0"/>
              <a:t>Use-cases that require new technology or significant research</a:t>
            </a:r>
          </a:p>
          <a:p>
            <a:pPr lvl="2">
              <a:defRPr sz="1800"/>
            </a:pPr>
            <a:r>
              <a:rPr dirty="0"/>
              <a:t>Use-cases that have great interests by the customer</a:t>
            </a:r>
          </a:p>
        </p:txBody>
      </p:sp>
      <p:grpSp>
        <p:nvGrpSpPr>
          <p:cNvPr id="1356" name="Group 1356"/>
          <p:cNvGrpSpPr/>
          <p:nvPr/>
        </p:nvGrpSpPr>
        <p:grpSpPr>
          <a:xfrm>
            <a:off x="3132865" y="1850305"/>
            <a:ext cx="5334201" cy="2257960"/>
            <a:chOff x="0" y="0"/>
            <a:chExt cx="5689813" cy="3211319"/>
          </a:xfrm>
        </p:grpSpPr>
        <p:sp>
          <p:nvSpPr>
            <p:cNvPr id="1328" name="Shape 1328"/>
            <p:cNvSpPr/>
            <p:nvPr/>
          </p:nvSpPr>
          <p:spPr>
            <a:xfrm>
              <a:off x="3624262" y="0"/>
              <a:ext cx="1489076" cy="1676400"/>
            </a:xfrm>
            <a:prstGeom prst="rect">
              <a:avLst/>
            </a:prstGeom>
            <a:solidFill>
              <a:srgbClr val="EAEAEA"/>
            </a:solid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29" name="Shape 1329"/>
            <p:cNvSpPr/>
            <p:nvPr/>
          </p:nvSpPr>
          <p:spPr>
            <a:xfrm>
              <a:off x="1728787" y="0"/>
              <a:ext cx="1630363" cy="2133600"/>
            </a:xfrm>
            <a:prstGeom prst="rect">
              <a:avLst/>
            </a:prstGeom>
            <a:solidFill>
              <a:srgbClr val="EAEAEA"/>
            </a:solid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30" name="Shape 1330"/>
            <p:cNvSpPr/>
            <p:nvPr/>
          </p:nvSpPr>
          <p:spPr>
            <a:xfrm>
              <a:off x="0" y="0"/>
              <a:ext cx="1474788" cy="1676400"/>
            </a:xfrm>
            <a:prstGeom prst="rect">
              <a:avLst/>
            </a:prstGeom>
            <a:solidFill>
              <a:srgbClr val="EAEAEA"/>
            </a:solidFill>
            <a:ln w="9525" cap="flat">
              <a:solidFill>
                <a:srgbClr val="000000"/>
              </a:solidFill>
              <a:prstDash val="solid"/>
              <a:round/>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31" name="Shape 1331"/>
            <p:cNvSpPr/>
            <p:nvPr/>
          </p:nvSpPr>
          <p:spPr>
            <a:xfrm>
              <a:off x="76201" y="260350"/>
              <a:ext cx="1373160" cy="525269"/>
            </a:xfrm>
            <a:prstGeom prst="rect">
              <a:avLst/>
            </a:prstGeom>
            <a:noFill/>
            <a:ln w="9525" cap="flat">
              <a:solidFill>
                <a:srgbClr val="333399"/>
              </a:solidFill>
              <a:prstDash val="solid"/>
              <a:round/>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iteration 1</a:t>
              </a:r>
            </a:p>
          </p:txBody>
        </p:sp>
        <p:sp>
          <p:nvSpPr>
            <p:cNvPr id="1332" name="Shape 1332"/>
            <p:cNvSpPr/>
            <p:nvPr/>
          </p:nvSpPr>
          <p:spPr>
            <a:xfrm>
              <a:off x="1912937" y="246061"/>
              <a:ext cx="1373160" cy="525269"/>
            </a:xfrm>
            <a:prstGeom prst="rect">
              <a:avLst/>
            </a:prstGeom>
            <a:noFill/>
            <a:ln w="9525" cap="flat">
              <a:solidFill>
                <a:srgbClr val="333399"/>
              </a:solidFill>
              <a:prstDash val="solid"/>
              <a:round/>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iteration 2</a:t>
              </a:r>
            </a:p>
          </p:txBody>
        </p:sp>
        <p:sp>
          <p:nvSpPr>
            <p:cNvPr id="1333" name="Shape 1333"/>
            <p:cNvSpPr/>
            <p:nvPr/>
          </p:nvSpPr>
          <p:spPr>
            <a:xfrm>
              <a:off x="3830637" y="246061"/>
              <a:ext cx="958072" cy="525269"/>
            </a:xfrm>
            <a:prstGeom prst="rect">
              <a:avLst/>
            </a:prstGeom>
            <a:noFill/>
            <a:ln w="9525" cap="flat">
              <a:solidFill>
                <a:srgbClr val="333399"/>
              </a:solidFill>
              <a:prstDash val="solid"/>
              <a:round/>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cycle 3</a:t>
              </a:r>
            </a:p>
          </p:txBody>
        </p:sp>
        <p:sp>
          <p:nvSpPr>
            <p:cNvPr id="1334" name="Shape 1334"/>
            <p:cNvSpPr/>
            <p:nvPr/>
          </p:nvSpPr>
          <p:spPr>
            <a:xfrm>
              <a:off x="4867275" y="457200"/>
              <a:ext cx="533400" cy="0"/>
            </a:xfrm>
            <a:prstGeom prst="line">
              <a:avLst/>
            </a:prstGeom>
            <a:noFill/>
            <a:ln w="9525" cap="flat">
              <a:solidFill>
                <a:srgbClr val="000000"/>
              </a:solidFill>
              <a:prstDash val="solid"/>
              <a:miter lim="800000"/>
              <a:tailEnd type="triangle" w="med" len="med"/>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35" name="Shape 1335"/>
            <p:cNvSpPr/>
            <p:nvPr/>
          </p:nvSpPr>
          <p:spPr>
            <a:xfrm>
              <a:off x="5389562" y="215900"/>
              <a:ext cx="300251"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a:t>
              </a:r>
            </a:p>
          </p:txBody>
        </p:sp>
        <p:grpSp>
          <p:nvGrpSpPr>
            <p:cNvPr id="1338" name="Group 1338"/>
            <p:cNvGrpSpPr/>
            <p:nvPr/>
          </p:nvGrpSpPr>
          <p:grpSpPr>
            <a:xfrm>
              <a:off x="215898" y="1008062"/>
              <a:ext cx="1143004" cy="526857"/>
              <a:chOff x="-1" y="0"/>
              <a:chExt cx="1143002" cy="526856"/>
            </a:xfrm>
          </p:grpSpPr>
          <p:sp>
            <p:nvSpPr>
              <p:cNvPr id="1336" name="Shape 1336"/>
              <p:cNvSpPr/>
              <p:nvPr/>
            </p:nvSpPr>
            <p:spPr>
              <a:xfrm>
                <a:off x="-1" y="0"/>
                <a:ext cx="1143002" cy="381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37" name="Shape 1337"/>
              <p:cNvSpPr/>
              <p:nvPr/>
            </p:nvSpPr>
            <p:spPr>
              <a:xfrm>
                <a:off x="381000" y="1587"/>
                <a:ext cx="266053"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A</a:t>
                </a:r>
              </a:p>
            </p:txBody>
          </p:sp>
        </p:grpSp>
        <p:grpSp>
          <p:nvGrpSpPr>
            <p:cNvPr id="1341" name="Group 1341"/>
            <p:cNvGrpSpPr/>
            <p:nvPr/>
          </p:nvGrpSpPr>
          <p:grpSpPr>
            <a:xfrm>
              <a:off x="1944686" y="1006475"/>
              <a:ext cx="1143003" cy="526856"/>
              <a:chOff x="-1" y="0"/>
              <a:chExt cx="1143002" cy="526856"/>
            </a:xfrm>
          </p:grpSpPr>
          <p:sp>
            <p:nvSpPr>
              <p:cNvPr id="1339" name="Shape 1339"/>
              <p:cNvSpPr/>
              <p:nvPr/>
            </p:nvSpPr>
            <p:spPr>
              <a:xfrm>
                <a:off x="-1" y="0"/>
                <a:ext cx="1143002" cy="381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40" name="Shape 1340"/>
              <p:cNvSpPr/>
              <p:nvPr/>
            </p:nvSpPr>
            <p:spPr>
              <a:xfrm>
                <a:off x="381000" y="1587"/>
                <a:ext cx="267764"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B</a:t>
                </a:r>
              </a:p>
            </p:txBody>
          </p:sp>
        </p:grpSp>
        <p:grpSp>
          <p:nvGrpSpPr>
            <p:cNvPr id="1344" name="Group 1344"/>
            <p:cNvGrpSpPr/>
            <p:nvPr/>
          </p:nvGrpSpPr>
          <p:grpSpPr>
            <a:xfrm>
              <a:off x="1944686" y="1676400"/>
              <a:ext cx="1143003" cy="526856"/>
              <a:chOff x="-1" y="0"/>
              <a:chExt cx="1143002" cy="526856"/>
            </a:xfrm>
          </p:grpSpPr>
          <p:sp>
            <p:nvSpPr>
              <p:cNvPr id="1342" name="Shape 1342"/>
              <p:cNvSpPr/>
              <p:nvPr/>
            </p:nvSpPr>
            <p:spPr>
              <a:xfrm>
                <a:off x="-1" y="0"/>
                <a:ext cx="1143002" cy="381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43" name="Shape 1343"/>
              <p:cNvSpPr/>
              <p:nvPr/>
            </p:nvSpPr>
            <p:spPr>
              <a:xfrm>
                <a:off x="381000" y="1587"/>
                <a:ext cx="271184"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C</a:t>
                </a:r>
              </a:p>
            </p:txBody>
          </p:sp>
        </p:grpSp>
        <p:grpSp>
          <p:nvGrpSpPr>
            <p:cNvPr id="1347" name="Group 1347"/>
            <p:cNvGrpSpPr/>
            <p:nvPr/>
          </p:nvGrpSpPr>
          <p:grpSpPr>
            <a:xfrm>
              <a:off x="3754436" y="1006475"/>
              <a:ext cx="1143003" cy="526856"/>
              <a:chOff x="-1" y="0"/>
              <a:chExt cx="1143002" cy="526856"/>
            </a:xfrm>
          </p:grpSpPr>
          <p:sp>
            <p:nvSpPr>
              <p:cNvPr id="1345" name="Shape 1345"/>
              <p:cNvSpPr/>
              <p:nvPr/>
            </p:nvSpPr>
            <p:spPr>
              <a:xfrm>
                <a:off x="-1" y="0"/>
                <a:ext cx="1143002" cy="381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cap="flat">
                <a:solidFill>
                  <a:srgbClr val="000000"/>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46" name="Shape 1346"/>
              <p:cNvSpPr/>
              <p:nvPr/>
            </p:nvSpPr>
            <p:spPr>
              <a:xfrm>
                <a:off x="381000" y="1587"/>
                <a:ext cx="288282"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66FF"/>
                    </a:solidFill>
                    <a:uFillTx/>
                    <a:latin typeface="Verdana"/>
                    <a:ea typeface="Verdana"/>
                    <a:cs typeface="Verdana"/>
                    <a:sym typeface="Verdana"/>
                  </a:defRPr>
                </a:lvl1pPr>
              </a:lstStyle>
              <a:p>
                <a:pPr lvl="0">
                  <a:defRPr>
                    <a:solidFill>
                      <a:srgbClr val="000000"/>
                    </a:solidFill>
                  </a:defRPr>
                </a:pPr>
                <a:r>
                  <a:rPr>
                    <a:solidFill>
                      <a:srgbClr val="6666FF"/>
                    </a:solidFill>
                  </a:rPr>
                  <a:t>D</a:t>
                </a:r>
              </a:p>
            </p:txBody>
          </p:sp>
        </p:grpSp>
        <p:grpSp>
          <p:nvGrpSpPr>
            <p:cNvPr id="1350" name="Group 1350"/>
            <p:cNvGrpSpPr/>
            <p:nvPr/>
          </p:nvGrpSpPr>
          <p:grpSpPr>
            <a:xfrm>
              <a:off x="144462" y="2592387"/>
              <a:ext cx="1992313" cy="533401"/>
              <a:chOff x="0" y="0"/>
              <a:chExt cx="1992312" cy="533400"/>
            </a:xfrm>
          </p:grpSpPr>
          <p:sp>
            <p:nvSpPr>
              <p:cNvPr id="1348" name="Shape 1348"/>
              <p:cNvSpPr/>
              <p:nvPr/>
            </p:nvSpPr>
            <p:spPr>
              <a:xfrm rot="16200000">
                <a:off x="729456" y="-729457"/>
                <a:ext cx="533401" cy="19923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8900" y="21600"/>
                    </a:lnTo>
                    <a:lnTo>
                      <a:pt x="21600" y="18900"/>
                    </a:lnTo>
                    <a:lnTo>
                      <a:pt x="21600" y="0"/>
                    </a:lnTo>
                    <a:close/>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sp>
            <p:nvSpPr>
              <p:cNvPr id="1349" name="Shape 1349"/>
              <p:cNvSpPr/>
              <p:nvPr/>
            </p:nvSpPr>
            <p:spPr>
              <a:xfrm rot="16200000">
                <a:off x="1834455" y="-91183"/>
                <a:ext cx="66676" cy="24904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592" y="736"/>
                    </a:lnTo>
                    <a:cubicBezTo>
                      <a:pt x="7752" y="4048"/>
                      <a:pt x="13504" y="4048"/>
                      <a:pt x="21600" y="0"/>
                    </a:cubicBezTo>
                  </a:path>
                </a:pathLst>
              </a:custGeom>
              <a:noFill/>
              <a:ln w="9525" cap="flat">
                <a:solidFill>
                  <a:srgbClr val="6699FF"/>
                </a:solidFill>
                <a:prstDash val="solid"/>
                <a:miter lim="800000"/>
              </a:ln>
              <a:effectLst/>
            </p:spPr>
            <p:txBody>
              <a:bodyPr wrap="square" lIns="45719" tIns="45719" rIns="45719" bIns="45719" numCol="1" anchor="ctr">
                <a:noAutofit/>
              </a:bodyPr>
              <a:lstStyle/>
              <a:p>
                <a:pPr>
                  <a:defRPr sz="1800">
                    <a:uFillTx/>
                    <a:latin typeface="Verdana"/>
                    <a:ea typeface="Verdana"/>
                    <a:cs typeface="Verdana"/>
                    <a:sym typeface="Verdana"/>
                  </a:defRPr>
                </a:pPr>
                <a:endParaRPr/>
              </a:p>
            </p:txBody>
          </p:sp>
        </p:grpSp>
        <p:sp>
          <p:nvSpPr>
            <p:cNvPr id="1351" name="Shape 1351"/>
            <p:cNvSpPr/>
            <p:nvPr/>
          </p:nvSpPr>
          <p:spPr>
            <a:xfrm>
              <a:off x="436562" y="2686050"/>
              <a:ext cx="1215031" cy="52526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45719" tIns="45719" rIns="45719" bIns="45719" numCol="1" anchor="t">
              <a:spAutoFit/>
            </a:bodyPr>
            <a:lstStyle>
              <a:lvl1pPr marL="0" marR="0">
                <a:defRPr sz="1800">
                  <a:solidFill>
                    <a:srgbClr val="6699FF"/>
                  </a:solidFill>
                  <a:uFillTx/>
                  <a:latin typeface="Verdana"/>
                  <a:ea typeface="Verdana"/>
                  <a:cs typeface="Verdana"/>
                  <a:sym typeface="Verdana"/>
                </a:defRPr>
              </a:lvl1pPr>
            </a:lstStyle>
            <a:p>
              <a:pPr lvl="0">
                <a:defRPr>
                  <a:solidFill>
                    <a:srgbClr val="000000"/>
                  </a:solidFill>
                </a:defRPr>
              </a:pPr>
              <a:r>
                <a:rPr>
                  <a:solidFill>
                    <a:srgbClr val="6699FF"/>
                  </a:solidFill>
                </a:rPr>
                <a:t>Use-case</a:t>
              </a:r>
            </a:p>
          </p:txBody>
        </p:sp>
        <p:sp>
          <p:nvSpPr>
            <p:cNvPr id="1352" name="Shape 1352"/>
            <p:cNvSpPr/>
            <p:nvPr/>
          </p:nvSpPr>
          <p:spPr>
            <a:xfrm flipH="1" flipV="1">
              <a:off x="792162" y="1368424"/>
              <a:ext cx="357189" cy="1222377"/>
            </a:xfrm>
            <a:prstGeom prst="line">
              <a:avLst/>
            </a:prstGeom>
            <a:noFill/>
            <a:ln w="9525" cap="flat">
              <a:solidFill>
                <a:srgbClr val="6699FF"/>
              </a:solidFill>
              <a:prstDash val="lg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53" name="Shape 1353"/>
            <p:cNvSpPr/>
            <p:nvPr/>
          </p:nvSpPr>
          <p:spPr>
            <a:xfrm flipV="1">
              <a:off x="1225549" y="1295400"/>
              <a:ext cx="914402" cy="1295400"/>
            </a:xfrm>
            <a:prstGeom prst="line">
              <a:avLst/>
            </a:prstGeom>
            <a:noFill/>
            <a:ln w="9525" cap="flat">
              <a:solidFill>
                <a:srgbClr val="6699FF"/>
              </a:solidFill>
              <a:prstDash val="lg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54" name="Shape 1354"/>
            <p:cNvSpPr/>
            <p:nvPr/>
          </p:nvSpPr>
          <p:spPr>
            <a:xfrm flipV="1">
              <a:off x="2139949" y="2057400"/>
              <a:ext cx="381002" cy="914400"/>
            </a:xfrm>
            <a:prstGeom prst="line">
              <a:avLst/>
            </a:prstGeom>
            <a:noFill/>
            <a:ln w="9525" cap="flat">
              <a:solidFill>
                <a:srgbClr val="6699FF"/>
              </a:solidFill>
              <a:prstDash val="lg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sp>
          <p:nvSpPr>
            <p:cNvPr id="1355" name="Shape 1355"/>
            <p:cNvSpPr/>
            <p:nvPr/>
          </p:nvSpPr>
          <p:spPr>
            <a:xfrm flipV="1">
              <a:off x="2139950" y="1371600"/>
              <a:ext cx="1828800" cy="1600200"/>
            </a:xfrm>
            <a:prstGeom prst="line">
              <a:avLst/>
            </a:prstGeom>
            <a:noFill/>
            <a:ln w="9525" cap="flat">
              <a:solidFill>
                <a:srgbClr val="6699FF"/>
              </a:solidFill>
              <a:prstDash val="lgDash"/>
              <a:miter lim="800000"/>
            </a:ln>
            <a:effectLst/>
          </p:spPr>
          <p:txBody>
            <a:bodyPr wrap="square" lIns="45719" tIns="45719" rIns="45719" bIns="45719" numCol="1" anchor="t">
              <a:noAutofit/>
            </a:bodyPr>
            <a:lstStyle/>
            <a:p>
              <a:pPr defTabSz="382676">
                <a:defRPr>
                  <a:uFillTx/>
                  <a:latin typeface="Helvetica"/>
                  <a:ea typeface="Helvetica"/>
                  <a:cs typeface="Helvetica"/>
                  <a:sym typeface="Helvetica"/>
                </a:defRPr>
              </a:pPr>
              <a:endParaRPr/>
            </a:p>
          </p:txBody>
        </p:sp>
      </p:grpSp>
      <p:sp>
        <p:nvSpPr>
          <p:cNvPr id="1357" name="Shape 1357"/>
          <p:cNvSpPr/>
          <p:nvPr/>
        </p:nvSpPr>
        <p:spPr>
          <a:xfrm>
            <a:off x="4363769" y="2218029"/>
            <a:ext cx="519055" cy="1"/>
          </a:xfrm>
          <a:prstGeom prst="line">
            <a:avLst/>
          </a:prstGeom>
          <a:ln>
            <a:solidFill/>
            <a:miter/>
            <a:tailEnd type="triangle"/>
          </a:ln>
        </p:spPr>
        <p:txBody>
          <a:bodyPr lIns="38267" tIns="38268" rIns="38267" bIns="38268"/>
          <a:lstStyle/>
          <a:p>
            <a:pPr defTabSz="382676">
              <a:defRPr>
                <a:uFillTx/>
                <a:latin typeface="Helvetica"/>
                <a:ea typeface="Helvetica"/>
                <a:cs typeface="Helvetica"/>
                <a:sym typeface="Helvetica"/>
              </a:defRPr>
            </a:pPr>
            <a:endParaRPr/>
          </a:p>
        </p:txBody>
      </p:sp>
      <p:sp>
        <p:nvSpPr>
          <p:cNvPr id="1358" name="Shape 1358"/>
          <p:cNvSpPr/>
          <p:nvPr/>
        </p:nvSpPr>
        <p:spPr>
          <a:xfrm>
            <a:off x="6128125" y="2218029"/>
            <a:ext cx="519054" cy="1"/>
          </a:xfrm>
          <a:prstGeom prst="line">
            <a:avLst/>
          </a:prstGeom>
          <a:ln>
            <a:solidFill/>
            <a:miter/>
            <a:tailEnd type="triangle"/>
          </a:ln>
        </p:spPr>
        <p:txBody>
          <a:bodyPr lIns="38267" tIns="38268" rIns="38267" bIns="38268"/>
          <a:lstStyle/>
          <a:p>
            <a:pPr defTabSz="382676">
              <a:defRPr>
                <a:uFillTx/>
                <a:latin typeface="Helvetica"/>
                <a:ea typeface="Helvetica"/>
                <a:cs typeface="Helvetica"/>
                <a:sym typeface="Helvetica"/>
              </a:defRPr>
            </a:pPr>
            <a:endParaRPr/>
          </a:p>
        </p:txBody>
      </p:sp>
    </p:spTree>
    <p:extLst>
      <p:ext uri="{BB962C8B-B14F-4D97-AF65-F5344CB8AC3E}">
        <p14:creationId xmlns:p14="http://schemas.microsoft.com/office/powerpoint/2010/main" val="3462906334"/>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Slide Number Placeholder 5"/>
          <p:cNvSpPr>
            <a:spLocks noGrp="1"/>
          </p:cNvSpPr>
          <p:nvPr>
            <p:ph type="sldNum" sz="quarter" idx="12"/>
          </p:nvPr>
        </p:nvSpPr>
        <p:spPr>
          <a:xfrm>
            <a:off x="16575980" y="9313333"/>
            <a:ext cx="480779" cy="30774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900">
                <a:solidFill>
                  <a:schemeClr val="tx1"/>
                </a:solidFill>
                <a:latin typeface="Tahoma" charset="0"/>
                <a:ea typeface="Times New Roman" charset="0"/>
                <a:cs typeface="Times New Roman" charset="0"/>
              </a:defRPr>
            </a:lvl1pPr>
            <a:lvl2pPr marL="884393" indent="-340152" eaLnBrk="0" hangingPunct="0">
              <a:defRPr sz="2900">
                <a:solidFill>
                  <a:schemeClr val="tx1"/>
                </a:solidFill>
                <a:latin typeface="Tahoma" charset="0"/>
                <a:ea typeface="Times New Roman" charset="0"/>
                <a:cs typeface="Times New Roman" charset="0"/>
              </a:defRPr>
            </a:lvl2pPr>
            <a:lvl3pPr marL="1360606" indent="-272121" eaLnBrk="0" hangingPunct="0">
              <a:defRPr sz="2900">
                <a:solidFill>
                  <a:schemeClr val="tx1"/>
                </a:solidFill>
                <a:latin typeface="Tahoma" charset="0"/>
                <a:ea typeface="Times New Roman" charset="0"/>
                <a:cs typeface="Times New Roman" charset="0"/>
              </a:defRPr>
            </a:lvl3pPr>
            <a:lvl4pPr marL="1904848" indent="-272121" eaLnBrk="0" hangingPunct="0">
              <a:defRPr sz="2900">
                <a:solidFill>
                  <a:schemeClr val="tx1"/>
                </a:solidFill>
                <a:latin typeface="Tahoma" charset="0"/>
                <a:ea typeface="Times New Roman" charset="0"/>
                <a:cs typeface="Times New Roman" charset="0"/>
              </a:defRPr>
            </a:lvl4pPr>
            <a:lvl5pPr marL="2449090" indent="-272121" eaLnBrk="0" hangingPunct="0">
              <a:defRPr sz="2900">
                <a:solidFill>
                  <a:schemeClr val="tx1"/>
                </a:solidFill>
                <a:latin typeface="Tahoma" charset="0"/>
                <a:ea typeface="Times New Roman" charset="0"/>
                <a:cs typeface="Times New Roman" charset="0"/>
              </a:defRPr>
            </a:lvl5pPr>
            <a:lvl6pPr marL="2993333"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6pPr>
            <a:lvl7pPr marL="3537575"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7pPr>
            <a:lvl8pPr marL="4081818"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8pPr>
            <a:lvl9pPr marL="4626060"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9pPr>
          </a:lstStyle>
          <a:p>
            <a:pPr eaLnBrk="1" hangingPunct="1"/>
            <a:fld id="{C83755BD-BC31-2D43-8977-0064E86D184F}" type="slidenum">
              <a:rPr lang="vi-VN" altLang="en-US" sz="1700">
                <a:solidFill>
                  <a:schemeClr val="folHlink"/>
                </a:solidFill>
              </a:rPr>
              <a:pPr eaLnBrk="1" hangingPunct="1"/>
              <a:t>64</a:t>
            </a:fld>
            <a:endParaRPr lang="vi-VN" altLang="en-US" sz="1700">
              <a:solidFill>
                <a:schemeClr val="folHlink"/>
              </a:solidFill>
            </a:endParaRPr>
          </a:p>
        </p:txBody>
      </p:sp>
      <p:sp>
        <p:nvSpPr>
          <p:cNvPr id="44037" name="Rectangle 2"/>
          <p:cNvSpPr>
            <a:spLocks noGrp="1" noChangeArrowheads="1"/>
          </p:cNvSpPr>
          <p:nvPr>
            <p:ph type="title"/>
          </p:nvPr>
        </p:nvSpPr>
        <p:spPr/>
        <p:txBody>
          <a:bodyPr/>
          <a:lstStyle/>
          <a:p>
            <a:r>
              <a:rPr lang="en-US"/>
              <a:t>Example</a:t>
            </a:r>
            <a:endParaRPr lang="en-US" altLang="en-US"/>
          </a:p>
        </p:txBody>
      </p:sp>
      <p:sp>
        <p:nvSpPr>
          <p:cNvPr id="44038" name="Rectangle 3"/>
          <p:cNvSpPr>
            <a:spLocks noGrp="1" noChangeArrowheads="1"/>
          </p:cNvSpPr>
          <p:nvPr>
            <p:ph type="body" idx="1"/>
          </p:nvPr>
        </p:nvSpPr>
        <p:spPr/>
        <p:txBody>
          <a:bodyPr>
            <a:normAutofit/>
          </a:bodyPr>
          <a:lstStyle/>
          <a:p>
            <a:r>
              <a:rPr lang="en-US" sz="2400"/>
              <a:t>An automated teller machine (</a:t>
            </a:r>
            <a:r>
              <a:rPr lang="en-US" sz="2400" b="1"/>
              <a:t>ATM</a:t>
            </a:r>
            <a:r>
              <a:rPr lang="en-US" sz="2400"/>
              <a:t>) is a banking subsystem that provides bank customers with access to financial transactions in a public space without the need for a cashier, clerk, or bank teller. </a:t>
            </a:r>
            <a:endParaRPr lang="en-US" altLang="en-US" sz="2400" dirty="0"/>
          </a:p>
          <a:p>
            <a:pPr lvl="1"/>
            <a:r>
              <a:rPr lang="en-US" i="1"/>
              <a:t>Customer</a:t>
            </a:r>
            <a:r>
              <a:rPr lang="en-US"/>
              <a:t> uses bank/VISA ATM  to </a:t>
            </a:r>
            <a:r>
              <a:rPr lang="en-US" i="1"/>
              <a:t>Check Balances</a:t>
            </a:r>
            <a:r>
              <a:rPr lang="en-US"/>
              <a:t> of his/her bank accounts, </a:t>
            </a:r>
            <a:r>
              <a:rPr lang="en-US" i="1"/>
              <a:t>Deposit Funds</a:t>
            </a:r>
            <a:r>
              <a:rPr lang="en-US"/>
              <a:t>, </a:t>
            </a:r>
            <a:r>
              <a:rPr lang="en-US" i="1"/>
              <a:t>Withdraw Cash</a:t>
            </a:r>
            <a:r>
              <a:rPr lang="en-US"/>
              <a:t> and/or </a:t>
            </a:r>
            <a:r>
              <a:rPr lang="en-US" altLang="en-US" i="1"/>
              <a:t>put money</a:t>
            </a:r>
            <a:endParaRPr lang="en-US" i="1"/>
          </a:p>
          <a:p>
            <a:r>
              <a:rPr lang="en-US" sz="2400"/>
              <a:t>On most bank ATMs, the customer is authenticated by inserting a plastic ATM card and entering a personal identification number (PIN).</a:t>
            </a:r>
            <a:endParaRPr lang="en-US" altLang="en-US" dirty="0"/>
          </a:p>
          <a:p>
            <a:r>
              <a:rPr lang="en-US" altLang="en-US" sz="2400"/>
              <a:t>Operator n</a:t>
            </a:r>
            <a:r>
              <a:rPr lang="en-US" sz="2400"/>
              <a:t>eed to regularly </a:t>
            </a:r>
            <a:r>
              <a:rPr lang="en-US" altLang="en-US" sz="2400"/>
              <a:t>put money </a:t>
            </a:r>
            <a:r>
              <a:rPr lang="en-US" sz="2400"/>
              <a:t>into the machine</a:t>
            </a:r>
            <a:r>
              <a:rPr lang="en-US" altLang="en-US" sz="2400"/>
              <a:t>, get checks, get cards </a:t>
            </a:r>
          </a:p>
          <a:p>
            <a:r>
              <a:rPr lang="en-US" sz="2400"/>
              <a:t>Identify actors, use cases, and use case diagrams</a:t>
            </a:r>
            <a:endParaRPr lang="en-US" altLang="en-US" dirty="0"/>
          </a:p>
        </p:txBody>
      </p:sp>
    </p:spTree>
    <p:extLst>
      <p:ext uri="{BB962C8B-B14F-4D97-AF65-F5344CB8AC3E}">
        <p14:creationId xmlns:p14="http://schemas.microsoft.com/office/powerpoint/2010/main" val="30699024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Slide Number Placeholder 5"/>
          <p:cNvSpPr>
            <a:spLocks noGrp="1"/>
          </p:cNvSpPr>
          <p:nvPr>
            <p:ph type="sldNum" sz="quarter" idx="12"/>
          </p:nvPr>
        </p:nvSpPr>
        <p:spPr>
          <a:xfrm>
            <a:off x="16575980" y="9313333"/>
            <a:ext cx="480779" cy="30774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900">
                <a:solidFill>
                  <a:schemeClr val="tx1"/>
                </a:solidFill>
                <a:latin typeface="Tahoma" charset="0"/>
                <a:ea typeface="Times New Roman" charset="0"/>
                <a:cs typeface="Times New Roman" charset="0"/>
              </a:defRPr>
            </a:lvl1pPr>
            <a:lvl2pPr marL="884393" indent="-340152" eaLnBrk="0" hangingPunct="0">
              <a:defRPr sz="2900">
                <a:solidFill>
                  <a:schemeClr val="tx1"/>
                </a:solidFill>
                <a:latin typeface="Tahoma" charset="0"/>
                <a:ea typeface="Times New Roman" charset="0"/>
                <a:cs typeface="Times New Roman" charset="0"/>
              </a:defRPr>
            </a:lvl2pPr>
            <a:lvl3pPr marL="1360606" indent="-272121" eaLnBrk="0" hangingPunct="0">
              <a:defRPr sz="2900">
                <a:solidFill>
                  <a:schemeClr val="tx1"/>
                </a:solidFill>
                <a:latin typeface="Tahoma" charset="0"/>
                <a:ea typeface="Times New Roman" charset="0"/>
                <a:cs typeface="Times New Roman" charset="0"/>
              </a:defRPr>
            </a:lvl3pPr>
            <a:lvl4pPr marL="1904848" indent="-272121" eaLnBrk="0" hangingPunct="0">
              <a:defRPr sz="2900">
                <a:solidFill>
                  <a:schemeClr val="tx1"/>
                </a:solidFill>
                <a:latin typeface="Tahoma" charset="0"/>
                <a:ea typeface="Times New Roman" charset="0"/>
                <a:cs typeface="Times New Roman" charset="0"/>
              </a:defRPr>
            </a:lvl4pPr>
            <a:lvl5pPr marL="2449090" indent="-272121" eaLnBrk="0" hangingPunct="0">
              <a:defRPr sz="2900">
                <a:solidFill>
                  <a:schemeClr val="tx1"/>
                </a:solidFill>
                <a:latin typeface="Tahoma" charset="0"/>
                <a:ea typeface="Times New Roman" charset="0"/>
                <a:cs typeface="Times New Roman" charset="0"/>
              </a:defRPr>
            </a:lvl5pPr>
            <a:lvl6pPr marL="2993333"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6pPr>
            <a:lvl7pPr marL="3537575"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7pPr>
            <a:lvl8pPr marL="4081818"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8pPr>
            <a:lvl9pPr marL="4626060"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9pPr>
          </a:lstStyle>
          <a:p>
            <a:pPr eaLnBrk="1" hangingPunct="1"/>
            <a:fld id="{26A4EF92-20CC-5D4C-A3BF-D2A96F0EC160}" type="slidenum">
              <a:rPr lang="vi-VN" altLang="en-US" sz="1700">
                <a:solidFill>
                  <a:schemeClr val="folHlink"/>
                </a:solidFill>
              </a:rPr>
              <a:pPr eaLnBrk="1" hangingPunct="1"/>
              <a:t>65</a:t>
            </a:fld>
            <a:endParaRPr lang="vi-VN" altLang="en-US" sz="1700">
              <a:solidFill>
                <a:schemeClr val="folHlink"/>
              </a:solidFill>
            </a:endParaRPr>
          </a:p>
        </p:txBody>
      </p:sp>
      <p:sp>
        <p:nvSpPr>
          <p:cNvPr id="45061" name="Rectangle 2"/>
          <p:cNvSpPr>
            <a:spLocks noGrp="1" noChangeArrowheads="1"/>
          </p:cNvSpPr>
          <p:nvPr>
            <p:ph type="title"/>
          </p:nvPr>
        </p:nvSpPr>
        <p:spPr/>
        <p:txBody>
          <a:bodyPr/>
          <a:lstStyle/>
          <a:p>
            <a:r>
              <a:rPr lang="en-US"/>
              <a:t>Example</a:t>
            </a:r>
            <a:endParaRPr lang="en-US" altLang="en-US"/>
          </a:p>
        </p:txBody>
      </p:sp>
      <p:sp>
        <p:nvSpPr>
          <p:cNvPr id="45062" name="Rectangle 3"/>
          <p:cNvSpPr>
            <a:spLocks noGrp="1" noChangeArrowheads="1"/>
          </p:cNvSpPr>
          <p:nvPr>
            <p:ph type="body" idx="1"/>
          </p:nvPr>
        </p:nvSpPr>
        <p:spPr/>
        <p:txBody>
          <a:bodyPr/>
          <a:lstStyle/>
          <a:p>
            <a:r>
              <a:rPr lang="en-US" sz="3200"/>
              <a:t>Actors</a:t>
            </a:r>
            <a:endParaRPr lang="en-US" altLang="en-US" sz="2900" dirty="0"/>
          </a:p>
          <a:p>
            <a:pPr lvl="1"/>
            <a:r>
              <a:rPr lang="en-US" altLang="en-US"/>
              <a:t>Bankcard (Người có thẻ ngân hàng )</a:t>
            </a:r>
            <a:endParaRPr lang="en-US" altLang="en-US" dirty="0"/>
          </a:p>
          <a:p>
            <a:pPr lvl="1"/>
            <a:r>
              <a:rPr lang="en-US" altLang="en-US"/>
              <a:t>VISAcard (Người có thẻ VISA)</a:t>
            </a:r>
            <a:endParaRPr lang="en-US" altLang="en-US" dirty="0"/>
          </a:p>
          <a:p>
            <a:pPr lvl="1"/>
            <a:r>
              <a:rPr lang="en-US" altLang="en-US"/>
              <a:t>Operator (Người vận hành máy)</a:t>
            </a:r>
            <a:endParaRPr lang="en-US" altLang="en-US" dirty="0"/>
          </a:p>
          <a:p>
            <a:pPr lvl="1"/>
            <a:r>
              <a:rPr lang="en-US" altLang="en-US"/>
              <a:t>VISA (Hệ thống VISA)</a:t>
            </a:r>
            <a:endParaRPr lang="en-US" altLang="en-US" dirty="0"/>
          </a:p>
          <a:p>
            <a:pPr lvl="1"/>
            <a:r>
              <a:rPr lang="en-US" altLang="en-US"/>
              <a:t>Bank (Hệ thống thông tin ngân hàng)</a:t>
            </a:r>
            <a:endParaRPr lang="en-US" altLang="en-US" dirty="0"/>
          </a:p>
          <a:p>
            <a:pPr eaLnBrk="1" hangingPunct="1"/>
            <a:endParaRPr lang="en-US" altLang="en-US" sz="2900" dirty="0"/>
          </a:p>
          <a:p>
            <a:pPr lvl="1" eaLnBrk="1" hangingPunct="1"/>
            <a:endParaRPr lang="en-US" altLang="en-US" dirty="0"/>
          </a:p>
        </p:txBody>
      </p:sp>
    </p:spTree>
    <p:extLst>
      <p:ext uri="{BB962C8B-B14F-4D97-AF65-F5344CB8AC3E}">
        <p14:creationId xmlns:p14="http://schemas.microsoft.com/office/powerpoint/2010/main" val="333306901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Slide Number Placeholder 5"/>
          <p:cNvSpPr>
            <a:spLocks noGrp="1"/>
          </p:cNvSpPr>
          <p:nvPr>
            <p:ph type="sldNum" sz="quarter" idx="12"/>
          </p:nvPr>
        </p:nvSpPr>
        <p:spPr>
          <a:xfrm>
            <a:off x="16575980" y="9313333"/>
            <a:ext cx="480779" cy="30774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900">
                <a:solidFill>
                  <a:schemeClr val="tx1"/>
                </a:solidFill>
                <a:latin typeface="Tahoma" charset="0"/>
                <a:ea typeface="Times New Roman" charset="0"/>
                <a:cs typeface="Times New Roman" charset="0"/>
              </a:defRPr>
            </a:lvl1pPr>
            <a:lvl2pPr marL="884393" indent="-340152" eaLnBrk="0" hangingPunct="0">
              <a:defRPr sz="2900">
                <a:solidFill>
                  <a:schemeClr val="tx1"/>
                </a:solidFill>
                <a:latin typeface="Tahoma" charset="0"/>
                <a:ea typeface="Times New Roman" charset="0"/>
                <a:cs typeface="Times New Roman" charset="0"/>
              </a:defRPr>
            </a:lvl2pPr>
            <a:lvl3pPr marL="1360606" indent="-272121" eaLnBrk="0" hangingPunct="0">
              <a:defRPr sz="2900">
                <a:solidFill>
                  <a:schemeClr val="tx1"/>
                </a:solidFill>
                <a:latin typeface="Tahoma" charset="0"/>
                <a:ea typeface="Times New Roman" charset="0"/>
                <a:cs typeface="Times New Roman" charset="0"/>
              </a:defRPr>
            </a:lvl3pPr>
            <a:lvl4pPr marL="1904848" indent="-272121" eaLnBrk="0" hangingPunct="0">
              <a:defRPr sz="2900">
                <a:solidFill>
                  <a:schemeClr val="tx1"/>
                </a:solidFill>
                <a:latin typeface="Tahoma" charset="0"/>
                <a:ea typeface="Times New Roman" charset="0"/>
                <a:cs typeface="Times New Roman" charset="0"/>
              </a:defRPr>
            </a:lvl4pPr>
            <a:lvl5pPr marL="2449090" indent="-272121" eaLnBrk="0" hangingPunct="0">
              <a:defRPr sz="2900">
                <a:solidFill>
                  <a:schemeClr val="tx1"/>
                </a:solidFill>
                <a:latin typeface="Tahoma" charset="0"/>
                <a:ea typeface="Times New Roman" charset="0"/>
                <a:cs typeface="Times New Roman" charset="0"/>
              </a:defRPr>
            </a:lvl5pPr>
            <a:lvl6pPr marL="2993333"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6pPr>
            <a:lvl7pPr marL="3537575"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7pPr>
            <a:lvl8pPr marL="4081818"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8pPr>
            <a:lvl9pPr marL="4626060"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9pPr>
          </a:lstStyle>
          <a:p>
            <a:pPr eaLnBrk="1" hangingPunct="1"/>
            <a:fld id="{C1E64A95-92F0-FF4B-A8C6-3BFE92DD879A}" type="slidenum">
              <a:rPr lang="vi-VN" altLang="en-US" sz="1700">
                <a:solidFill>
                  <a:schemeClr val="folHlink"/>
                </a:solidFill>
              </a:rPr>
              <a:pPr eaLnBrk="1" hangingPunct="1"/>
              <a:t>66</a:t>
            </a:fld>
            <a:endParaRPr lang="vi-VN" altLang="en-US" sz="1700">
              <a:solidFill>
                <a:schemeClr val="folHlink"/>
              </a:solidFill>
            </a:endParaRPr>
          </a:p>
        </p:txBody>
      </p:sp>
      <p:sp>
        <p:nvSpPr>
          <p:cNvPr id="46085" name="Rectangle 2"/>
          <p:cNvSpPr>
            <a:spLocks noGrp="1" noChangeArrowheads="1"/>
          </p:cNvSpPr>
          <p:nvPr>
            <p:ph type="title"/>
          </p:nvPr>
        </p:nvSpPr>
        <p:spPr/>
        <p:txBody>
          <a:bodyPr/>
          <a:lstStyle/>
          <a:p>
            <a:r>
              <a:rPr lang="en-US"/>
              <a:t>Example</a:t>
            </a:r>
            <a:endParaRPr lang="en-US" altLang="en-US"/>
          </a:p>
        </p:txBody>
      </p:sp>
      <p:sp>
        <p:nvSpPr>
          <p:cNvPr id="46086" name="Rectangle 3"/>
          <p:cNvSpPr>
            <a:spLocks noGrp="1" noChangeArrowheads="1"/>
          </p:cNvSpPr>
          <p:nvPr>
            <p:ph type="body" idx="1"/>
          </p:nvPr>
        </p:nvSpPr>
        <p:spPr/>
        <p:txBody>
          <a:bodyPr/>
          <a:lstStyle/>
          <a:p>
            <a:r>
              <a:rPr lang="en-US" sz="3200"/>
              <a:t>Use-cases </a:t>
            </a:r>
            <a:endParaRPr lang="en-US" altLang="en-US" sz="2900"/>
          </a:p>
          <a:p>
            <a:pPr lvl="1"/>
            <a:r>
              <a:rPr lang="en-US" altLang="en-US"/>
              <a:t>withdraw by bankcard (Rút tiền với thẻ ngân hàng)</a:t>
            </a:r>
          </a:p>
          <a:p>
            <a:pPr lvl="1"/>
            <a:r>
              <a:rPr lang="en-US" altLang="en-US"/>
              <a:t>withdraw by VISAcard (Rút tiền với thẻ VISA)</a:t>
            </a:r>
            <a:endParaRPr lang="en-US" altLang="en-US" dirty="0"/>
          </a:p>
          <a:p>
            <a:pPr lvl="1"/>
            <a:r>
              <a:rPr lang="en-US" altLang="en-US"/>
              <a:t>Identify (Kiểm tra mã PIN)</a:t>
            </a:r>
            <a:endParaRPr lang="en-US" altLang="en-US" dirty="0"/>
          </a:p>
          <a:p>
            <a:pPr lvl="1"/>
            <a:r>
              <a:rPr lang="en-US" altLang="en-US"/>
              <a:t>Balance (Xem số tiền còn trong tài khoản )</a:t>
            </a:r>
            <a:endParaRPr lang="en-US" altLang="en-US" dirty="0"/>
          </a:p>
          <a:p>
            <a:pPr lvl="1"/>
            <a:r>
              <a:rPr lang="en-US" altLang="en-US"/>
              <a:t>Deposit (Bỏ tiền vào tài khoản bằng ngân phiếu hoặc tiền mặt )</a:t>
            </a:r>
            <a:endParaRPr lang="en-US" altLang="en-US" dirty="0"/>
          </a:p>
          <a:p>
            <a:pPr lvl="1"/>
            <a:r>
              <a:rPr lang="en-US" altLang="en-US"/>
              <a:t>put money (Nạp tiền vào máy )</a:t>
            </a:r>
            <a:endParaRPr lang="en-US" altLang="en-US" dirty="0"/>
          </a:p>
          <a:p>
            <a:pPr lvl="1"/>
            <a:r>
              <a:rPr lang="en-US" altLang="en-US"/>
              <a:t>get cards (Lấy thẻ bị nuốt trong máy )</a:t>
            </a:r>
            <a:endParaRPr lang="en-US" altLang="en-US" dirty="0"/>
          </a:p>
          <a:p>
            <a:pPr lvl="1"/>
            <a:r>
              <a:rPr lang="en-US" altLang="en-US"/>
              <a:t>get checks (Lấy ngân phiếu trong máy )</a:t>
            </a:r>
            <a:endParaRPr lang="en-US" altLang="en-US" dirty="0"/>
          </a:p>
          <a:p>
            <a:pPr lvl="1" eaLnBrk="1" hangingPunct="1"/>
            <a:endParaRPr lang="en-US" altLang="en-US" dirty="0"/>
          </a:p>
        </p:txBody>
      </p:sp>
    </p:spTree>
    <p:extLst>
      <p:ext uri="{BB962C8B-B14F-4D97-AF65-F5344CB8AC3E}">
        <p14:creationId xmlns:p14="http://schemas.microsoft.com/office/powerpoint/2010/main" val="30712971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8" name="Slide Number Placeholder 5"/>
          <p:cNvSpPr>
            <a:spLocks noGrp="1"/>
          </p:cNvSpPr>
          <p:nvPr>
            <p:ph type="sldNum" sz="quarter" idx="12"/>
          </p:nvPr>
        </p:nvSpPr>
        <p:spPr>
          <a:xfrm>
            <a:off x="16575980" y="9313333"/>
            <a:ext cx="480779" cy="30774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900">
                <a:solidFill>
                  <a:schemeClr val="tx1"/>
                </a:solidFill>
                <a:latin typeface="Tahoma" charset="0"/>
                <a:ea typeface="Times New Roman" charset="0"/>
                <a:cs typeface="Times New Roman" charset="0"/>
              </a:defRPr>
            </a:lvl1pPr>
            <a:lvl2pPr marL="884393" indent="-340152" eaLnBrk="0" hangingPunct="0">
              <a:defRPr sz="2900">
                <a:solidFill>
                  <a:schemeClr val="tx1"/>
                </a:solidFill>
                <a:latin typeface="Tahoma" charset="0"/>
                <a:ea typeface="Times New Roman" charset="0"/>
                <a:cs typeface="Times New Roman" charset="0"/>
              </a:defRPr>
            </a:lvl2pPr>
            <a:lvl3pPr marL="1360606" indent="-272121" eaLnBrk="0" hangingPunct="0">
              <a:defRPr sz="2900">
                <a:solidFill>
                  <a:schemeClr val="tx1"/>
                </a:solidFill>
                <a:latin typeface="Tahoma" charset="0"/>
                <a:ea typeface="Times New Roman" charset="0"/>
                <a:cs typeface="Times New Roman" charset="0"/>
              </a:defRPr>
            </a:lvl3pPr>
            <a:lvl4pPr marL="1904848" indent="-272121" eaLnBrk="0" hangingPunct="0">
              <a:defRPr sz="2900">
                <a:solidFill>
                  <a:schemeClr val="tx1"/>
                </a:solidFill>
                <a:latin typeface="Tahoma" charset="0"/>
                <a:ea typeface="Times New Roman" charset="0"/>
                <a:cs typeface="Times New Roman" charset="0"/>
              </a:defRPr>
            </a:lvl4pPr>
            <a:lvl5pPr marL="2449090" indent="-272121" eaLnBrk="0" hangingPunct="0">
              <a:defRPr sz="2900">
                <a:solidFill>
                  <a:schemeClr val="tx1"/>
                </a:solidFill>
                <a:latin typeface="Tahoma" charset="0"/>
                <a:ea typeface="Times New Roman" charset="0"/>
                <a:cs typeface="Times New Roman" charset="0"/>
              </a:defRPr>
            </a:lvl5pPr>
            <a:lvl6pPr marL="2993333"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6pPr>
            <a:lvl7pPr marL="3537575"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7pPr>
            <a:lvl8pPr marL="4081818"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8pPr>
            <a:lvl9pPr marL="4626060"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9pPr>
          </a:lstStyle>
          <a:p>
            <a:pPr eaLnBrk="1" hangingPunct="1"/>
            <a:fld id="{8AFD2458-6ECE-AE42-AE8C-C82E3052D0E9}" type="slidenum">
              <a:rPr lang="vi-VN" altLang="en-US" sz="1700">
                <a:solidFill>
                  <a:schemeClr val="folHlink"/>
                </a:solidFill>
              </a:rPr>
              <a:pPr eaLnBrk="1" hangingPunct="1"/>
              <a:t>67</a:t>
            </a:fld>
            <a:endParaRPr lang="vi-VN" altLang="en-US" sz="1700">
              <a:solidFill>
                <a:schemeClr val="folHlink"/>
              </a:solidFill>
            </a:endParaRPr>
          </a:p>
        </p:txBody>
      </p:sp>
      <p:sp>
        <p:nvSpPr>
          <p:cNvPr id="47109" name="Rectangle 2"/>
          <p:cNvSpPr>
            <a:spLocks noGrp="1" noChangeArrowheads="1"/>
          </p:cNvSpPr>
          <p:nvPr>
            <p:ph type="title"/>
          </p:nvPr>
        </p:nvSpPr>
        <p:spPr/>
        <p:txBody>
          <a:bodyPr/>
          <a:lstStyle/>
          <a:p>
            <a:r>
              <a:rPr lang="en-US"/>
              <a:t>Example</a:t>
            </a:r>
            <a:endParaRPr lang="en-US" altLang="en-US"/>
          </a:p>
        </p:txBody>
      </p:sp>
      <p:grpSp>
        <p:nvGrpSpPr>
          <p:cNvPr id="47110" name="Group 3"/>
          <p:cNvGrpSpPr>
            <a:grpSpLocks/>
          </p:cNvGrpSpPr>
          <p:nvPr/>
        </p:nvGrpSpPr>
        <p:grpSpPr bwMode="auto">
          <a:xfrm>
            <a:off x="2032000" y="1905000"/>
            <a:ext cx="609600" cy="914400"/>
            <a:chOff x="1344" y="2640"/>
            <a:chExt cx="288" cy="576"/>
          </a:xfrm>
        </p:grpSpPr>
        <p:sp>
          <p:nvSpPr>
            <p:cNvPr id="47163" name="Oval 4"/>
            <p:cNvSpPr>
              <a:spLocks noChangeArrowheads="1"/>
            </p:cNvSpPr>
            <p:nvPr/>
          </p:nvSpPr>
          <p:spPr bwMode="auto">
            <a:xfrm>
              <a:off x="1392" y="2640"/>
              <a:ext cx="192" cy="192"/>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64" name="Line 5"/>
            <p:cNvSpPr>
              <a:spLocks noChangeShapeType="1"/>
            </p:cNvSpPr>
            <p:nvPr/>
          </p:nvSpPr>
          <p:spPr bwMode="auto">
            <a:xfrm>
              <a:off x="1488" y="2832"/>
              <a:ext cx="0" cy="2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5" name="Line 6"/>
            <p:cNvSpPr>
              <a:spLocks noChangeShapeType="1"/>
            </p:cNvSpPr>
            <p:nvPr/>
          </p:nvSpPr>
          <p:spPr bwMode="auto">
            <a:xfrm flipH="1">
              <a:off x="1344"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6" name="Line 7"/>
            <p:cNvSpPr>
              <a:spLocks noChangeShapeType="1"/>
            </p:cNvSpPr>
            <p:nvPr/>
          </p:nvSpPr>
          <p:spPr bwMode="auto">
            <a:xfrm>
              <a:off x="1488"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7" name="Line 8"/>
            <p:cNvSpPr>
              <a:spLocks noChangeShapeType="1"/>
            </p:cNvSpPr>
            <p:nvPr/>
          </p:nvSpPr>
          <p:spPr bwMode="auto">
            <a:xfrm>
              <a:off x="1344" y="2976"/>
              <a:ext cx="288"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grpSp>
      <p:sp>
        <p:nvSpPr>
          <p:cNvPr id="47111" name="Text Box 9"/>
          <p:cNvSpPr txBox="1">
            <a:spLocks noChangeArrowheads="1"/>
          </p:cNvSpPr>
          <p:nvPr/>
        </p:nvSpPr>
        <p:spPr bwMode="auto">
          <a:xfrm>
            <a:off x="1727200" y="2743201"/>
            <a:ext cx="1246210"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VISAcard</a:t>
            </a:r>
          </a:p>
        </p:txBody>
      </p:sp>
      <p:sp>
        <p:nvSpPr>
          <p:cNvPr id="47112" name="Oval 10"/>
          <p:cNvSpPr>
            <a:spLocks noChangeArrowheads="1"/>
          </p:cNvSpPr>
          <p:nvPr/>
        </p:nvSpPr>
        <p:spPr bwMode="auto">
          <a:xfrm>
            <a:off x="3860801" y="2057400"/>
            <a:ext cx="3759200" cy="6858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13" name="Text Box 11"/>
          <p:cNvSpPr txBox="1">
            <a:spLocks noChangeArrowheads="1"/>
          </p:cNvSpPr>
          <p:nvPr/>
        </p:nvSpPr>
        <p:spPr bwMode="auto">
          <a:xfrm>
            <a:off x="4077042" y="2209801"/>
            <a:ext cx="3320367"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withdraw with VISA card</a:t>
            </a:r>
          </a:p>
        </p:txBody>
      </p:sp>
      <p:sp>
        <p:nvSpPr>
          <p:cNvPr id="47114" name="Line 12"/>
          <p:cNvSpPr>
            <a:spLocks noChangeShapeType="1"/>
          </p:cNvSpPr>
          <p:nvPr/>
        </p:nvSpPr>
        <p:spPr bwMode="auto">
          <a:xfrm>
            <a:off x="2743201" y="2438400"/>
            <a:ext cx="1117600"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15" name="Line 13"/>
          <p:cNvSpPr>
            <a:spLocks noChangeShapeType="1"/>
          </p:cNvSpPr>
          <p:nvPr/>
        </p:nvSpPr>
        <p:spPr bwMode="auto">
          <a:xfrm>
            <a:off x="7620000" y="2438400"/>
            <a:ext cx="1219200"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grpSp>
        <p:nvGrpSpPr>
          <p:cNvPr id="47116" name="Group 14"/>
          <p:cNvGrpSpPr>
            <a:grpSpLocks/>
          </p:cNvGrpSpPr>
          <p:nvPr/>
        </p:nvGrpSpPr>
        <p:grpSpPr bwMode="auto">
          <a:xfrm>
            <a:off x="9042400" y="1905000"/>
            <a:ext cx="609600" cy="914400"/>
            <a:chOff x="1344" y="2640"/>
            <a:chExt cx="288" cy="576"/>
          </a:xfrm>
        </p:grpSpPr>
        <p:sp>
          <p:nvSpPr>
            <p:cNvPr id="47158" name="Oval 15"/>
            <p:cNvSpPr>
              <a:spLocks noChangeArrowheads="1"/>
            </p:cNvSpPr>
            <p:nvPr/>
          </p:nvSpPr>
          <p:spPr bwMode="auto">
            <a:xfrm>
              <a:off x="1392" y="2640"/>
              <a:ext cx="192" cy="192"/>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59" name="Line 16"/>
            <p:cNvSpPr>
              <a:spLocks noChangeShapeType="1"/>
            </p:cNvSpPr>
            <p:nvPr/>
          </p:nvSpPr>
          <p:spPr bwMode="auto">
            <a:xfrm>
              <a:off x="1488" y="2832"/>
              <a:ext cx="0" cy="2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0" name="Line 17"/>
            <p:cNvSpPr>
              <a:spLocks noChangeShapeType="1"/>
            </p:cNvSpPr>
            <p:nvPr/>
          </p:nvSpPr>
          <p:spPr bwMode="auto">
            <a:xfrm flipH="1">
              <a:off x="1344"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1" name="Line 18"/>
            <p:cNvSpPr>
              <a:spLocks noChangeShapeType="1"/>
            </p:cNvSpPr>
            <p:nvPr/>
          </p:nvSpPr>
          <p:spPr bwMode="auto">
            <a:xfrm>
              <a:off x="1488"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62" name="Line 19"/>
            <p:cNvSpPr>
              <a:spLocks noChangeShapeType="1"/>
            </p:cNvSpPr>
            <p:nvPr/>
          </p:nvSpPr>
          <p:spPr bwMode="auto">
            <a:xfrm>
              <a:off x="1344" y="2976"/>
              <a:ext cx="288"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grpSp>
      <p:sp>
        <p:nvSpPr>
          <p:cNvPr id="47117" name="Text Box 20"/>
          <p:cNvSpPr txBox="1">
            <a:spLocks noChangeArrowheads="1"/>
          </p:cNvSpPr>
          <p:nvPr/>
        </p:nvSpPr>
        <p:spPr bwMode="auto">
          <a:xfrm>
            <a:off x="8898467" y="2743201"/>
            <a:ext cx="781339"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VISA</a:t>
            </a:r>
          </a:p>
        </p:txBody>
      </p:sp>
      <p:grpSp>
        <p:nvGrpSpPr>
          <p:cNvPr id="47118" name="Group 21"/>
          <p:cNvGrpSpPr>
            <a:grpSpLocks/>
          </p:cNvGrpSpPr>
          <p:nvPr/>
        </p:nvGrpSpPr>
        <p:grpSpPr bwMode="auto">
          <a:xfrm>
            <a:off x="2032000" y="3519488"/>
            <a:ext cx="609600" cy="914400"/>
            <a:chOff x="1344" y="2640"/>
            <a:chExt cx="288" cy="576"/>
          </a:xfrm>
        </p:grpSpPr>
        <p:sp>
          <p:nvSpPr>
            <p:cNvPr id="47153" name="Oval 22"/>
            <p:cNvSpPr>
              <a:spLocks noChangeArrowheads="1"/>
            </p:cNvSpPr>
            <p:nvPr/>
          </p:nvSpPr>
          <p:spPr bwMode="auto">
            <a:xfrm>
              <a:off x="1392" y="2640"/>
              <a:ext cx="192" cy="192"/>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54" name="Line 23"/>
            <p:cNvSpPr>
              <a:spLocks noChangeShapeType="1"/>
            </p:cNvSpPr>
            <p:nvPr/>
          </p:nvSpPr>
          <p:spPr bwMode="auto">
            <a:xfrm>
              <a:off x="1488" y="2832"/>
              <a:ext cx="0" cy="2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5" name="Line 24"/>
            <p:cNvSpPr>
              <a:spLocks noChangeShapeType="1"/>
            </p:cNvSpPr>
            <p:nvPr/>
          </p:nvSpPr>
          <p:spPr bwMode="auto">
            <a:xfrm flipH="1">
              <a:off x="1344"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6" name="Line 25"/>
            <p:cNvSpPr>
              <a:spLocks noChangeShapeType="1"/>
            </p:cNvSpPr>
            <p:nvPr/>
          </p:nvSpPr>
          <p:spPr bwMode="auto">
            <a:xfrm>
              <a:off x="1488"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7" name="Line 26"/>
            <p:cNvSpPr>
              <a:spLocks noChangeShapeType="1"/>
            </p:cNvSpPr>
            <p:nvPr/>
          </p:nvSpPr>
          <p:spPr bwMode="auto">
            <a:xfrm>
              <a:off x="1344" y="2976"/>
              <a:ext cx="288"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grpSp>
      <p:sp>
        <p:nvSpPr>
          <p:cNvPr id="47119" name="Text Box 27"/>
          <p:cNvSpPr txBox="1">
            <a:spLocks noChangeArrowheads="1"/>
          </p:cNvSpPr>
          <p:nvPr/>
        </p:nvSpPr>
        <p:spPr bwMode="auto">
          <a:xfrm>
            <a:off x="1727202" y="4357689"/>
            <a:ext cx="1143618"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bankcard</a:t>
            </a:r>
          </a:p>
        </p:txBody>
      </p:sp>
      <p:sp>
        <p:nvSpPr>
          <p:cNvPr id="47120" name="Oval 28"/>
          <p:cNvSpPr>
            <a:spLocks noChangeArrowheads="1"/>
          </p:cNvSpPr>
          <p:nvPr/>
        </p:nvSpPr>
        <p:spPr bwMode="auto">
          <a:xfrm>
            <a:off x="3962400" y="2971800"/>
            <a:ext cx="3759200" cy="6096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21" name="Text Box 29"/>
          <p:cNvSpPr txBox="1">
            <a:spLocks noChangeArrowheads="1"/>
          </p:cNvSpPr>
          <p:nvPr/>
        </p:nvSpPr>
        <p:spPr bwMode="auto">
          <a:xfrm>
            <a:off x="4229329" y="3108326"/>
            <a:ext cx="3221110"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withdraw with bank card</a:t>
            </a:r>
          </a:p>
        </p:txBody>
      </p:sp>
      <p:sp>
        <p:nvSpPr>
          <p:cNvPr id="47122" name="Oval 30"/>
          <p:cNvSpPr>
            <a:spLocks noChangeArrowheads="1"/>
          </p:cNvSpPr>
          <p:nvPr/>
        </p:nvSpPr>
        <p:spPr bwMode="auto">
          <a:xfrm>
            <a:off x="4470401" y="3733800"/>
            <a:ext cx="2235200" cy="4572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23" name="Text Box 31"/>
          <p:cNvSpPr txBox="1">
            <a:spLocks noChangeArrowheads="1"/>
          </p:cNvSpPr>
          <p:nvPr/>
        </p:nvSpPr>
        <p:spPr bwMode="auto">
          <a:xfrm>
            <a:off x="5012206" y="3717926"/>
            <a:ext cx="1092321"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balance</a:t>
            </a:r>
          </a:p>
        </p:txBody>
      </p:sp>
      <p:sp>
        <p:nvSpPr>
          <p:cNvPr id="47124" name="Oval 32"/>
          <p:cNvSpPr>
            <a:spLocks noChangeArrowheads="1"/>
          </p:cNvSpPr>
          <p:nvPr/>
        </p:nvSpPr>
        <p:spPr bwMode="auto">
          <a:xfrm>
            <a:off x="4470401" y="4343400"/>
            <a:ext cx="2235200" cy="4572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25" name="Text Box 33"/>
          <p:cNvSpPr txBox="1">
            <a:spLocks noChangeArrowheads="1"/>
          </p:cNvSpPr>
          <p:nvPr/>
        </p:nvSpPr>
        <p:spPr bwMode="auto">
          <a:xfrm>
            <a:off x="5038110" y="4403726"/>
            <a:ext cx="1042628"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deposit</a:t>
            </a:r>
          </a:p>
        </p:txBody>
      </p:sp>
      <p:sp>
        <p:nvSpPr>
          <p:cNvPr id="47126" name="Oval 34"/>
          <p:cNvSpPr>
            <a:spLocks noChangeArrowheads="1"/>
          </p:cNvSpPr>
          <p:nvPr/>
        </p:nvSpPr>
        <p:spPr bwMode="auto">
          <a:xfrm>
            <a:off x="2641600" y="5334000"/>
            <a:ext cx="2743200" cy="4572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27" name="Text Box 35"/>
          <p:cNvSpPr txBox="1">
            <a:spLocks noChangeArrowheads="1"/>
          </p:cNvSpPr>
          <p:nvPr/>
        </p:nvSpPr>
        <p:spPr bwMode="auto">
          <a:xfrm>
            <a:off x="2928183" y="5334001"/>
            <a:ext cx="2220836"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deposit by check</a:t>
            </a:r>
          </a:p>
        </p:txBody>
      </p:sp>
      <p:sp>
        <p:nvSpPr>
          <p:cNvPr id="47128" name="Text Box 36"/>
          <p:cNvSpPr txBox="1">
            <a:spLocks noChangeArrowheads="1"/>
          </p:cNvSpPr>
          <p:nvPr/>
        </p:nvSpPr>
        <p:spPr bwMode="auto">
          <a:xfrm>
            <a:off x="6110884" y="5334001"/>
            <a:ext cx="2050918"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deposit by cash</a:t>
            </a:r>
          </a:p>
        </p:txBody>
      </p:sp>
      <p:sp>
        <p:nvSpPr>
          <p:cNvPr id="47129" name="Oval 37"/>
          <p:cNvSpPr>
            <a:spLocks noChangeArrowheads="1"/>
          </p:cNvSpPr>
          <p:nvPr/>
        </p:nvSpPr>
        <p:spPr bwMode="auto">
          <a:xfrm>
            <a:off x="5791200" y="5334000"/>
            <a:ext cx="2743200" cy="4572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30" name="Line 38"/>
          <p:cNvSpPr>
            <a:spLocks noChangeShapeType="1"/>
          </p:cNvSpPr>
          <p:nvPr/>
        </p:nvSpPr>
        <p:spPr bwMode="auto">
          <a:xfrm flipV="1">
            <a:off x="2641601" y="3429000"/>
            <a:ext cx="1422400" cy="6858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1" name="Line 39"/>
          <p:cNvSpPr>
            <a:spLocks noChangeShapeType="1"/>
          </p:cNvSpPr>
          <p:nvPr/>
        </p:nvSpPr>
        <p:spPr bwMode="auto">
          <a:xfrm flipV="1">
            <a:off x="2641601" y="3962400"/>
            <a:ext cx="1727200" cy="2286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2" name="Line 40"/>
          <p:cNvSpPr>
            <a:spLocks noChangeShapeType="1"/>
          </p:cNvSpPr>
          <p:nvPr/>
        </p:nvSpPr>
        <p:spPr bwMode="auto">
          <a:xfrm>
            <a:off x="2743200" y="4267200"/>
            <a:ext cx="1625600" cy="2286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grpSp>
        <p:nvGrpSpPr>
          <p:cNvPr id="47133" name="Group 41"/>
          <p:cNvGrpSpPr>
            <a:grpSpLocks/>
          </p:cNvGrpSpPr>
          <p:nvPr/>
        </p:nvGrpSpPr>
        <p:grpSpPr bwMode="auto">
          <a:xfrm>
            <a:off x="9592733" y="3429000"/>
            <a:ext cx="609600" cy="914400"/>
            <a:chOff x="1344" y="2640"/>
            <a:chExt cx="288" cy="576"/>
          </a:xfrm>
        </p:grpSpPr>
        <p:sp>
          <p:nvSpPr>
            <p:cNvPr id="47148" name="Oval 42"/>
            <p:cNvSpPr>
              <a:spLocks noChangeArrowheads="1"/>
            </p:cNvSpPr>
            <p:nvPr/>
          </p:nvSpPr>
          <p:spPr bwMode="auto">
            <a:xfrm>
              <a:off x="1392" y="2640"/>
              <a:ext cx="192" cy="192"/>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49" name="Line 43"/>
            <p:cNvSpPr>
              <a:spLocks noChangeShapeType="1"/>
            </p:cNvSpPr>
            <p:nvPr/>
          </p:nvSpPr>
          <p:spPr bwMode="auto">
            <a:xfrm>
              <a:off x="1488" y="2832"/>
              <a:ext cx="0" cy="2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0" name="Line 44"/>
            <p:cNvSpPr>
              <a:spLocks noChangeShapeType="1"/>
            </p:cNvSpPr>
            <p:nvPr/>
          </p:nvSpPr>
          <p:spPr bwMode="auto">
            <a:xfrm flipH="1">
              <a:off x="1344"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1" name="Line 45"/>
            <p:cNvSpPr>
              <a:spLocks noChangeShapeType="1"/>
            </p:cNvSpPr>
            <p:nvPr/>
          </p:nvSpPr>
          <p:spPr bwMode="auto">
            <a:xfrm>
              <a:off x="1488"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7152" name="Line 46"/>
            <p:cNvSpPr>
              <a:spLocks noChangeShapeType="1"/>
            </p:cNvSpPr>
            <p:nvPr/>
          </p:nvSpPr>
          <p:spPr bwMode="auto">
            <a:xfrm>
              <a:off x="1344" y="2976"/>
              <a:ext cx="288"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grpSp>
      <p:sp>
        <p:nvSpPr>
          <p:cNvPr id="47134" name="Text Box 47"/>
          <p:cNvSpPr txBox="1">
            <a:spLocks noChangeArrowheads="1"/>
          </p:cNvSpPr>
          <p:nvPr/>
        </p:nvSpPr>
        <p:spPr bwMode="auto">
          <a:xfrm>
            <a:off x="9448800" y="4267200"/>
            <a:ext cx="678747"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bank</a:t>
            </a:r>
          </a:p>
        </p:txBody>
      </p:sp>
      <p:sp>
        <p:nvSpPr>
          <p:cNvPr id="47135" name="Line 48"/>
          <p:cNvSpPr>
            <a:spLocks noChangeShapeType="1"/>
          </p:cNvSpPr>
          <p:nvPr/>
        </p:nvSpPr>
        <p:spPr bwMode="auto">
          <a:xfrm>
            <a:off x="7721600" y="3352801"/>
            <a:ext cx="1727200" cy="6096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6" name="Line 49"/>
          <p:cNvSpPr>
            <a:spLocks noChangeShapeType="1"/>
          </p:cNvSpPr>
          <p:nvPr/>
        </p:nvSpPr>
        <p:spPr bwMode="auto">
          <a:xfrm>
            <a:off x="6807201" y="4038600"/>
            <a:ext cx="2540000"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7" name="Line 50"/>
          <p:cNvSpPr>
            <a:spLocks noChangeShapeType="1"/>
          </p:cNvSpPr>
          <p:nvPr/>
        </p:nvSpPr>
        <p:spPr bwMode="auto">
          <a:xfrm flipV="1">
            <a:off x="6807200" y="4191000"/>
            <a:ext cx="2743200" cy="3810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8" name="Line 51"/>
          <p:cNvSpPr>
            <a:spLocks noChangeShapeType="1"/>
          </p:cNvSpPr>
          <p:nvPr/>
        </p:nvSpPr>
        <p:spPr bwMode="auto">
          <a:xfrm flipV="1">
            <a:off x="4165601" y="4800600"/>
            <a:ext cx="1117600" cy="5334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39" name="Line 52"/>
          <p:cNvSpPr>
            <a:spLocks noChangeShapeType="1"/>
          </p:cNvSpPr>
          <p:nvPr/>
        </p:nvSpPr>
        <p:spPr bwMode="auto">
          <a:xfrm flipH="1" flipV="1">
            <a:off x="5791200" y="4800600"/>
            <a:ext cx="1219200" cy="5334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40" name="Oval 53"/>
          <p:cNvSpPr>
            <a:spLocks noChangeArrowheads="1"/>
          </p:cNvSpPr>
          <p:nvPr/>
        </p:nvSpPr>
        <p:spPr bwMode="auto">
          <a:xfrm>
            <a:off x="8898467" y="5045075"/>
            <a:ext cx="2235200" cy="4572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7141" name="Text Box 54"/>
          <p:cNvSpPr txBox="1">
            <a:spLocks noChangeArrowheads="1"/>
          </p:cNvSpPr>
          <p:nvPr/>
        </p:nvSpPr>
        <p:spPr bwMode="auto">
          <a:xfrm>
            <a:off x="9433573" y="5029201"/>
            <a:ext cx="1109955"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identify</a:t>
            </a:r>
          </a:p>
        </p:txBody>
      </p:sp>
      <p:sp>
        <p:nvSpPr>
          <p:cNvPr id="47142" name="Line 55"/>
          <p:cNvSpPr>
            <a:spLocks noChangeShapeType="1"/>
          </p:cNvSpPr>
          <p:nvPr/>
        </p:nvSpPr>
        <p:spPr bwMode="auto">
          <a:xfrm>
            <a:off x="7416800" y="2590800"/>
            <a:ext cx="2032000" cy="24384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43" name="Line 56"/>
          <p:cNvSpPr>
            <a:spLocks noChangeShapeType="1"/>
          </p:cNvSpPr>
          <p:nvPr/>
        </p:nvSpPr>
        <p:spPr bwMode="auto">
          <a:xfrm>
            <a:off x="7010400" y="3581401"/>
            <a:ext cx="2133600" cy="15240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44" name="Line 57"/>
          <p:cNvSpPr>
            <a:spLocks noChangeShapeType="1"/>
          </p:cNvSpPr>
          <p:nvPr/>
        </p:nvSpPr>
        <p:spPr bwMode="auto">
          <a:xfrm>
            <a:off x="6705601" y="4038600"/>
            <a:ext cx="2336800" cy="11430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45" name="Line 58"/>
          <p:cNvSpPr>
            <a:spLocks noChangeShapeType="1"/>
          </p:cNvSpPr>
          <p:nvPr/>
        </p:nvSpPr>
        <p:spPr bwMode="auto">
          <a:xfrm>
            <a:off x="6604001" y="4648200"/>
            <a:ext cx="2336800" cy="609600"/>
          </a:xfrm>
          <a:prstGeom prst="line">
            <a:avLst/>
          </a:prstGeom>
          <a:noFill/>
          <a:ln w="9525">
            <a:solidFill>
              <a:schemeClr val="tx2"/>
            </a:solidFill>
            <a:prstDash val="lgDash"/>
            <a:miter lim="800000"/>
            <a:headEnd/>
            <a:tailEnd type="arrow" w="med" len="me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7146" name="Text Box 59"/>
          <p:cNvSpPr txBox="1">
            <a:spLocks noChangeArrowheads="1"/>
          </p:cNvSpPr>
          <p:nvPr/>
        </p:nvSpPr>
        <p:spPr bwMode="auto">
          <a:xfrm>
            <a:off x="4572000" y="4953000"/>
            <a:ext cx="1587649"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&lt;&lt;extends&gt;&gt;</a:t>
            </a:r>
          </a:p>
        </p:txBody>
      </p:sp>
      <p:sp>
        <p:nvSpPr>
          <p:cNvPr id="47147" name="Text Box 60"/>
          <p:cNvSpPr txBox="1">
            <a:spLocks noChangeArrowheads="1"/>
          </p:cNvSpPr>
          <p:nvPr/>
        </p:nvSpPr>
        <p:spPr bwMode="auto">
          <a:xfrm>
            <a:off x="6908801" y="4662489"/>
            <a:ext cx="1662991"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&lt;&lt;includes&gt;&gt;</a:t>
            </a:r>
          </a:p>
        </p:txBody>
      </p:sp>
    </p:spTree>
    <p:extLst>
      <p:ext uri="{BB962C8B-B14F-4D97-AF65-F5344CB8AC3E}">
        <p14:creationId xmlns:p14="http://schemas.microsoft.com/office/powerpoint/2010/main" val="6061159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2" name="Slide Number Placeholder 5"/>
          <p:cNvSpPr>
            <a:spLocks noGrp="1"/>
          </p:cNvSpPr>
          <p:nvPr>
            <p:ph type="sldNum" sz="quarter" idx="12"/>
          </p:nvPr>
        </p:nvSpPr>
        <p:spPr>
          <a:xfrm>
            <a:off x="16575980" y="9313333"/>
            <a:ext cx="480779" cy="30774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900">
                <a:solidFill>
                  <a:schemeClr val="tx1"/>
                </a:solidFill>
                <a:latin typeface="Tahoma" charset="0"/>
                <a:ea typeface="Times New Roman" charset="0"/>
                <a:cs typeface="Times New Roman" charset="0"/>
              </a:defRPr>
            </a:lvl1pPr>
            <a:lvl2pPr marL="884393" indent="-340152" eaLnBrk="0" hangingPunct="0">
              <a:defRPr sz="2900">
                <a:solidFill>
                  <a:schemeClr val="tx1"/>
                </a:solidFill>
                <a:latin typeface="Tahoma" charset="0"/>
                <a:ea typeface="Times New Roman" charset="0"/>
                <a:cs typeface="Times New Roman" charset="0"/>
              </a:defRPr>
            </a:lvl2pPr>
            <a:lvl3pPr marL="1360606" indent="-272121" eaLnBrk="0" hangingPunct="0">
              <a:defRPr sz="2900">
                <a:solidFill>
                  <a:schemeClr val="tx1"/>
                </a:solidFill>
                <a:latin typeface="Tahoma" charset="0"/>
                <a:ea typeface="Times New Roman" charset="0"/>
                <a:cs typeface="Times New Roman" charset="0"/>
              </a:defRPr>
            </a:lvl3pPr>
            <a:lvl4pPr marL="1904848" indent="-272121" eaLnBrk="0" hangingPunct="0">
              <a:defRPr sz="2900">
                <a:solidFill>
                  <a:schemeClr val="tx1"/>
                </a:solidFill>
                <a:latin typeface="Tahoma" charset="0"/>
                <a:ea typeface="Times New Roman" charset="0"/>
                <a:cs typeface="Times New Roman" charset="0"/>
              </a:defRPr>
            </a:lvl4pPr>
            <a:lvl5pPr marL="2449090" indent="-272121" eaLnBrk="0" hangingPunct="0">
              <a:defRPr sz="2900">
                <a:solidFill>
                  <a:schemeClr val="tx1"/>
                </a:solidFill>
                <a:latin typeface="Tahoma" charset="0"/>
                <a:ea typeface="Times New Roman" charset="0"/>
                <a:cs typeface="Times New Roman" charset="0"/>
              </a:defRPr>
            </a:lvl5pPr>
            <a:lvl6pPr marL="2993333"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6pPr>
            <a:lvl7pPr marL="3537575"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7pPr>
            <a:lvl8pPr marL="4081818"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8pPr>
            <a:lvl9pPr marL="4626060" indent="-272121" eaLnBrk="0" fontAlgn="base" hangingPunct="0">
              <a:spcBef>
                <a:spcPct val="0"/>
              </a:spcBef>
              <a:spcAft>
                <a:spcPct val="0"/>
              </a:spcAft>
              <a:defRPr sz="2900">
                <a:solidFill>
                  <a:schemeClr val="tx1"/>
                </a:solidFill>
                <a:latin typeface="Tahoma" charset="0"/>
                <a:ea typeface="Times New Roman" charset="0"/>
                <a:cs typeface="Times New Roman" charset="0"/>
              </a:defRPr>
            </a:lvl9pPr>
          </a:lstStyle>
          <a:p>
            <a:pPr eaLnBrk="1" hangingPunct="1"/>
            <a:fld id="{7F90BE20-68C2-AE47-B348-C3EC701849C7}" type="slidenum">
              <a:rPr lang="vi-VN" altLang="en-US" sz="1700">
                <a:solidFill>
                  <a:schemeClr val="folHlink"/>
                </a:solidFill>
              </a:rPr>
              <a:pPr eaLnBrk="1" hangingPunct="1"/>
              <a:t>68</a:t>
            </a:fld>
            <a:endParaRPr lang="vi-VN" altLang="en-US" sz="1700">
              <a:solidFill>
                <a:schemeClr val="folHlink"/>
              </a:solidFill>
            </a:endParaRPr>
          </a:p>
        </p:txBody>
      </p:sp>
      <p:sp>
        <p:nvSpPr>
          <p:cNvPr id="48133" name="Rectangle 2"/>
          <p:cNvSpPr>
            <a:spLocks noGrp="1" noChangeArrowheads="1"/>
          </p:cNvSpPr>
          <p:nvPr>
            <p:ph type="title"/>
          </p:nvPr>
        </p:nvSpPr>
        <p:spPr/>
        <p:txBody>
          <a:bodyPr/>
          <a:lstStyle/>
          <a:p>
            <a:r>
              <a:rPr lang="en-US"/>
              <a:t>Example</a:t>
            </a:r>
            <a:endParaRPr lang="en-US" altLang="en-US"/>
          </a:p>
        </p:txBody>
      </p:sp>
      <p:grpSp>
        <p:nvGrpSpPr>
          <p:cNvPr id="48134" name="Group 3"/>
          <p:cNvGrpSpPr>
            <a:grpSpLocks/>
          </p:cNvGrpSpPr>
          <p:nvPr/>
        </p:nvGrpSpPr>
        <p:grpSpPr bwMode="auto">
          <a:xfrm>
            <a:off x="2438400" y="3124200"/>
            <a:ext cx="609600" cy="914400"/>
            <a:chOff x="1344" y="2640"/>
            <a:chExt cx="288" cy="576"/>
          </a:xfrm>
        </p:grpSpPr>
        <p:sp>
          <p:nvSpPr>
            <p:cNvPr id="48145" name="Oval 4"/>
            <p:cNvSpPr>
              <a:spLocks noChangeArrowheads="1"/>
            </p:cNvSpPr>
            <p:nvPr/>
          </p:nvSpPr>
          <p:spPr bwMode="auto">
            <a:xfrm>
              <a:off x="1392" y="2640"/>
              <a:ext cx="192" cy="192"/>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8146" name="Line 5"/>
            <p:cNvSpPr>
              <a:spLocks noChangeShapeType="1"/>
            </p:cNvSpPr>
            <p:nvPr/>
          </p:nvSpPr>
          <p:spPr bwMode="auto">
            <a:xfrm>
              <a:off x="1488" y="2832"/>
              <a:ext cx="0" cy="2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8147" name="Line 6"/>
            <p:cNvSpPr>
              <a:spLocks noChangeShapeType="1"/>
            </p:cNvSpPr>
            <p:nvPr/>
          </p:nvSpPr>
          <p:spPr bwMode="auto">
            <a:xfrm flipH="1">
              <a:off x="1344"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8148" name="Line 7"/>
            <p:cNvSpPr>
              <a:spLocks noChangeShapeType="1"/>
            </p:cNvSpPr>
            <p:nvPr/>
          </p:nvSpPr>
          <p:spPr bwMode="auto">
            <a:xfrm>
              <a:off x="1488" y="3120"/>
              <a:ext cx="144" cy="96"/>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sp>
          <p:nvSpPr>
            <p:cNvPr id="48149" name="Line 8"/>
            <p:cNvSpPr>
              <a:spLocks noChangeShapeType="1"/>
            </p:cNvSpPr>
            <p:nvPr/>
          </p:nvSpPr>
          <p:spPr bwMode="auto">
            <a:xfrm>
              <a:off x="1344" y="2976"/>
              <a:ext cx="288" cy="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a:lstStyle/>
            <a:p>
              <a:endParaRPr lang="en-US" sz="1400"/>
            </a:p>
          </p:txBody>
        </p:sp>
      </p:grpSp>
      <p:sp>
        <p:nvSpPr>
          <p:cNvPr id="48135" name="Text Box 9"/>
          <p:cNvSpPr txBox="1">
            <a:spLocks noChangeArrowheads="1"/>
          </p:cNvSpPr>
          <p:nvPr/>
        </p:nvSpPr>
        <p:spPr bwMode="auto">
          <a:xfrm>
            <a:off x="2133601" y="3962401"/>
            <a:ext cx="1053850" cy="400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r>
              <a:rPr lang="en-US" altLang="en-US" sz="2100">
                <a:solidFill>
                  <a:schemeClr val="tx2"/>
                </a:solidFill>
                <a:latin typeface="Times New Roman" charset="0"/>
              </a:rPr>
              <a:t>operator</a:t>
            </a:r>
          </a:p>
        </p:txBody>
      </p:sp>
      <p:sp>
        <p:nvSpPr>
          <p:cNvPr id="48136" name="Oval 10"/>
          <p:cNvSpPr>
            <a:spLocks noChangeArrowheads="1"/>
          </p:cNvSpPr>
          <p:nvPr/>
        </p:nvSpPr>
        <p:spPr bwMode="auto">
          <a:xfrm>
            <a:off x="5181600" y="2514600"/>
            <a:ext cx="3048000" cy="5334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8137" name="Text Box 11"/>
          <p:cNvSpPr txBox="1">
            <a:spLocks noChangeArrowheads="1"/>
          </p:cNvSpPr>
          <p:nvPr/>
        </p:nvSpPr>
        <p:spPr bwMode="auto">
          <a:xfrm>
            <a:off x="6149800" y="2574926"/>
            <a:ext cx="1170869"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put cash</a:t>
            </a:r>
          </a:p>
        </p:txBody>
      </p:sp>
      <p:sp>
        <p:nvSpPr>
          <p:cNvPr id="48138" name="Line 12"/>
          <p:cNvSpPr>
            <a:spLocks noChangeShapeType="1"/>
          </p:cNvSpPr>
          <p:nvPr/>
        </p:nvSpPr>
        <p:spPr bwMode="auto">
          <a:xfrm flipV="1">
            <a:off x="3352801" y="2895600"/>
            <a:ext cx="1727200" cy="6858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8139" name="Line 13"/>
          <p:cNvSpPr>
            <a:spLocks noChangeShapeType="1"/>
          </p:cNvSpPr>
          <p:nvPr/>
        </p:nvSpPr>
        <p:spPr bwMode="auto">
          <a:xfrm>
            <a:off x="3251201" y="3657600"/>
            <a:ext cx="1930400" cy="762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8140" name="Line 14"/>
          <p:cNvSpPr>
            <a:spLocks noChangeShapeType="1"/>
          </p:cNvSpPr>
          <p:nvPr/>
        </p:nvSpPr>
        <p:spPr bwMode="auto">
          <a:xfrm>
            <a:off x="3251201" y="3733800"/>
            <a:ext cx="1930400" cy="838200"/>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wrap="none" lIns="76535" tIns="38268" rIns="76535" bIns="38268"/>
          <a:lstStyle/>
          <a:p>
            <a:endParaRPr lang="en-US" sz="1400"/>
          </a:p>
        </p:txBody>
      </p:sp>
      <p:sp>
        <p:nvSpPr>
          <p:cNvPr id="48141" name="Oval 15"/>
          <p:cNvSpPr>
            <a:spLocks noChangeArrowheads="1"/>
          </p:cNvSpPr>
          <p:nvPr/>
        </p:nvSpPr>
        <p:spPr bwMode="auto">
          <a:xfrm>
            <a:off x="5181600" y="3429000"/>
            <a:ext cx="3048000" cy="5334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8142" name="Text Box 16"/>
          <p:cNvSpPr txBox="1">
            <a:spLocks noChangeArrowheads="1"/>
          </p:cNvSpPr>
          <p:nvPr/>
        </p:nvSpPr>
        <p:spPr bwMode="auto">
          <a:xfrm>
            <a:off x="6107319" y="3489326"/>
            <a:ext cx="1255827"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get cards</a:t>
            </a:r>
          </a:p>
        </p:txBody>
      </p:sp>
      <p:sp>
        <p:nvSpPr>
          <p:cNvPr id="48143" name="Oval 17"/>
          <p:cNvSpPr>
            <a:spLocks noChangeArrowheads="1"/>
          </p:cNvSpPr>
          <p:nvPr/>
        </p:nvSpPr>
        <p:spPr bwMode="auto">
          <a:xfrm>
            <a:off x="5181600" y="4419601"/>
            <a:ext cx="3048000" cy="533400"/>
          </a:xfrm>
          <a:prstGeom prst="ellipse">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lIns="76535" tIns="38268" rIns="76535" bIns="38268" anchor="ct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eaLnBrk="1" hangingPunct="1"/>
            <a:endParaRPr lang="en-US" altLang="en-US" sz="2900"/>
          </a:p>
        </p:txBody>
      </p:sp>
      <p:sp>
        <p:nvSpPr>
          <p:cNvPr id="48144" name="Text Box 18"/>
          <p:cNvSpPr txBox="1">
            <a:spLocks noChangeArrowheads="1"/>
          </p:cNvSpPr>
          <p:nvPr/>
        </p:nvSpPr>
        <p:spPr bwMode="auto">
          <a:xfrm>
            <a:off x="6015660" y="4479926"/>
            <a:ext cx="1443379" cy="44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535" tIns="38268" rIns="76535" bIns="38268">
            <a:spAutoFit/>
          </a:bodyPr>
          <a:lstStyle>
            <a:lvl1pPr eaLnBrk="0" hangingPunct="0">
              <a:defRPr sz="2400">
                <a:solidFill>
                  <a:schemeClr val="tx1"/>
                </a:solidFill>
                <a:latin typeface="Tahoma" charset="0"/>
                <a:ea typeface="Times New Roman" charset="0"/>
                <a:cs typeface="Times New Roman" charset="0"/>
              </a:defRPr>
            </a:lvl1pPr>
            <a:lvl2pPr marL="742950" indent="-285750" eaLnBrk="0" hangingPunct="0">
              <a:defRPr sz="2400">
                <a:solidFill>
                  <a:schemeClr val="tx1"/>
                </a:solidFill>
                <a:latin typeface="Tahoma" charset="0"/>
                <a:ea typeface="Times New Roman" charset="0"/>
                <a:cs typeface="Times New Roman" charset="0"/>
              </a:defRPr>
            </a:lvl2pPr>
            <a:lvl3pPr marL="1143000" indent="-228600" eaLnBrk="0" hangingPunct="0">
              <a:defRPr sz="2400">
                <a:solidFill>
                  <a:schemeClr val="tx1"/>
                </a:solidFill>
                <a:latin typeface="Tahoma" charset="0"/>
                <a:ea typeface="Times New Roman" charset="0"/>
                <a:cs typeface="Times New Roman" charset="0"/>
              </a:defRPr>
            </a:lvl3pPr>
            <a:lvl4pPr marL="1600200" indent="-228600" eaLnBrk="0" hangingPunct="0">
              <a:defRPr sz="2400">
                <a:solidFill>
                  <a:schemeClr val="tx1"/>
                </a:solidFill>
                <a:latin typeface="Tahoma" charset="0"/>
                <a:ea typeface="Times New Roman" charset="0"/>
                <a:cs typeface="Times New Roman" charset="0"/>
              </a:defRPr>
            </a:lvl4pPr>
            <a:lvl5pPr marL="2057400" indent="-228600" eaLnBrk="0" hangingPunct="0">
              <a:defRPr sz="2400">
                <a:solidFill>
                  <a:schemeClr val="tx1"/>
                </a:solidFill>
                <a:latin typeface="Tahoma" charset="0"/>
                <a:ea typeface="Times New Roman" charset="0"/>
                <a:cs typeface="Times New Roman" charset="0"/>
              </a:defRPr>
            </a:lvl5pPr>
            <a:lvl6pPr marL="25146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6pPr>
            <a:lvl7pPr marL="29718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7pPr>
            <a:lvl8pPr marL="34290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8pPr>
            <a:lvl9pPr marL="3886200" indent="-228600" eaLnBrk="0" fontAlgn="base" hangingPunct="0">
              <a:spcBef>
                <a:spcPct val="0"/>
              </a:spcBef>
              <a:spcAft>
                <a:spcPct val="0"/>
              </a:spcAft>
              <a:defRPr sz="2400">
                <a:solidFill>
                  <a:schemeClr val="tx1"/>
                </a:solidFill>
                <a:latin typeface="Tahoma" charset="0"/>
                <a:ea typeface="Times New Roman" charset="0"/>
                <a:cs typeface="Times New Roman" charset="0"/>
              </a:defRPr>
            </a:lvl9pPr>
          </a:lstStyle>
          <a:p>
            <a:pPr algn="ctr" eaLnBrk="1" hangingPunct="1"/>
            <a:r>
              <a:rPr lang="en-US" altLang="en-US">
                <a:solidFill>
                  <a:schemeClr val="tx2"/>
                </a:solidFill>
                <a:latin typeface="Times New Roman" charset="0"/>
              </a:rPr>
              <a:t>get checks</a:t>
            </a:r>
          </a:p>
        </p:txBody>
      </p:sp>
    </p:spTree>
    <p:extLst>
      <p:ext uri="{BB962C8B-B14F-4D97-AF65-F5344CB8AC3E}">
        <p14:creationId xmlns:p14="http://schemas.microsoft.com/office/powerpoint/2010/main" val="148881087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t>Project</a:t>
            </a:r>
          </a:p>
        </p:txBody>
      </p:sp>
      <p:sp>
        <p:nvSpPr>
          <p:cNvPr id="16387" name="Content Placeholder 2"/>
          <p:cNvSpPr>
            <a:spLocks noGrp="1"/>
          </p:cNvSpPr>
          <p:nvPr>
            <p:ph idx="1"/>
          </p:nvPr>
        </p:nvSpPr>
        <p:spPr>
          <a:xfrm>
            <a:off x="732368" y="1600200"/>
            <a:ext cx="10723033" cy="4552950"/>
          </a:xfrm>
        </p:spPr>
        <p:txBody>
          <a:bodyPr/>
          <a:lstStyle/>
          <a:p>
            <a:r>
              <a:rPr lang="en-US"/>
              <a:t>Divide groups of 4-5 students</a:t>
            </a:r>
          </a:p>
          <a:p>
            <a:r>
              <a:rPr lang="en-US"/>
              <a:t>Each group chooses a problem</a:t>
            </a:r>
          </a:p>
          <a:p>
            <a:r>
              <a:rPr lang="en-US"/>
              <a:t>Guide students through the steps of project </a:t>
            </a:r>
          </a:p>
          <a:p>
            <a:r>
              <a:rPr lang="en-US"/>
              <a:t>Describe the problem requirement</a:t>
            </a:r>
          </a:p>
        </p:txBody>
      </p:sp>
    </p:spTree>
    <p:extLst>
      <p:ext uri="{BB962C8B-B14F-4D97-AF65-F5344CB8AC3E}">
        <p14:creationId xmlns:p14="http://schemas.microsoft.com/office/powerpoint/2010/main" val="673612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a:t>Requirements Definition</a:t>
            </a:r>
          </a:p>
        </p:txBody>
      </p:sp>
      <p:sp>
        <p:nvSpPr>
          <p:cNvPr id="19459" name="Content Placeholder 2"/>
          <p:cNvSpPr>
            <a:spLocks noGrp="1"/>
          </p:cNvSpPr>
          <p:nvPr>
            <p:ph idx="1"/>
          </p:nvPr>
        </p:nvSpPr>
        <p:spPr/>
        <p:txBody>
          <a:bodyPr/>
          <a:lstStyle/>
          <a:p>
            <a:r>
              <a:rPr lang="en-US" dirty="0"/>
              <a:t>Functional &amp; non-functional requirements listed in outline format</a:t>
            </a:r>
          </a:p>
          <a:p>
            <a:pPr>
              <a:spcBef>
                <a:spcPts val="600"/>
              </a:spcBef>
            </a:pPr>
            <a:r>
              <a:rPr lang="en-US" dirty="0"/>
              <a:t>May be prioritized</a:t>
            </a:r>
          </a:p>
          <a:p>
            <a:pPr>
              <a:spcBef>
                <a:spcPts val="600"/>
              </a:spcBef>
            </a:pPr>
            <a:r>
              <a:rPr lang="en-US" dirty="0"/>
              <a:t>Provides information needed in subsequent workflows</a:t>
            </a:r>
          </a:p>
          <a:p>
            <a:pPr>
              <a:spcBef>
                <a:spcPts val="600"/>
              </a:spcBef>
            </a:pPr>
            <a:r>
              <a:rPr lang="en-US" dirty="0"/>
              <a:t>Defines the scope of the system</a:t>
            </a:r>
          </a:p>
        </p:txBody>
      </p:sp>
    </p:spTree>
    <p:extLst>
      <p:ext uri="{BB962C8B-B14F-4D97-AF65-F5344CB8AC3E}">
        <p14:creationId xmlns:p14="http://schemas.microsoft.com/office/powerpoint/2010/main" val="31031936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t>Project (2)</a:t>
            </a:r>
          </a:p>
        </p:txBody>
      </p:sp>
      <p:sp>
        <p:nvSpPr>
          <p:cNvPr id="16387" name="Content Placeholder 2"/>
          <p:cNvSpPr>
            <a:spLocks noGrp="1"/>
          </p:cNvSpPr>
          <p:nvPr>
            <p:ph idx="1"/>
          </p:nvPr>
        </p:nvSpPr>
        <p:spPr>
          <a:xfrm>
            <a:off x="732368" y="1600200"/>
            <a:ext cx="10723033" cy="4552950"/>
          </a:xfrm>
        </p:spPr>
        <p:txBody>
          <a:bodyPr/>
          <a:lstStyle/>
          <a:p>
            <a:r>
              <a:rPr lang="en-US"/>
              <a:t>Divide groups of 4-5 students</a:t>
            </a:r>
          </a:p>
          <a:p>
            <a:r>
              <a:rPr lang="en-US"/>
              <a:t>Each group chooses a problem</a:t>
            </a:r>
          </a:p>
          <a:p>
            <a:r>
              <a:rPr lang="en-US"/>
              <a:t>Building use case diagrams: Choose one of the following tools:</a:t>
            </a:r>
          </a:p>
          <a:p>
            <a:pPr lvl="1"/>
            <a:r>
              <a:rPr lang="pt-BR"/>
              <a:t>Microsoft Visio (2007 -2016)</a:t>
            </a:r>
          </a:p>
          <a:p>
            <a:pPr lvl="1"/>
            <a:r>
              <a:rPr lang="pt-BR"/>
              <a:t>StarUML: http://staruml.io/ </a:t>
            </a:r>
          </a:p>
          <a:p>
            <a:pPr lvl="1"/>
            <a:r>
              <a:rPr lang="en-US"/>
              <a:t>Argo UML: https://argouml.jaleco.com/</a:t>
            </a:r>
            <a:endParaRPr lang="pt-BR"/>
          </a:p>
          <a:p>
            <a:pPr lvl="1"/>
            <a:r>
              <a:rPr lang="pt-BR"/>
              <a:t>Lucidchart: https://www.lucidchart.com/pages/examples/uml_diagram_tool</a:t>
            </a:r>
            <a:endParaRPr lang="en-US"/>
          </a:p>
        </p:txBody>
      </p:sp>
    </p:spTree>
    <p:extLst>
      <p:ext uri="{BB962C8B-B14F-4D97-AF65-F5344CB8AC3E}">
        <p14:creationId xmlns:p14="http://schemas.microsoft.com/office/powerpoint/2010/main" val="1768823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dirty="0"/>
              <a:t>Determining Requirements</a:t>
            </a:r>
          </a:p>
        </p:txBody>
      </p:sp>
      <p:sp>
        <p:nvSpPr>
          <p:cNvPr id="20483" name="Content Placeholder 2"/>
          <p:cNvSpPr>
            <a:spLocks noGrp="1"/>
          </p:cNvSpPr>
          <p:nvPr>
            <p:ph idx="1"/>
          </p:nvPr>
        </p:nvSpPr>
        <p:spPr>
          <a:xfrm>
            <a:off x="732368" y="1797050"/>
            <a:ext cx="10723033" cy="4146550"/>
          </a:xfrm>
        </p:spPr>
        <p:txBody>
          <a:bodyPr/>
          <a:lstStyle/>
          <a:p>
            <a:r>
              <a:rPr lang="en-US" dirty="0"/>
              <a:t>Business &amp; IT personnel need to collaborate</a:t>
            </a:r>
          </a:p>
          <a:p>
            <a:pPr>
              <a:spcBef>
                <a:spcPts val="600"/>
              </a:spcBef>
            </a:pPr>
            <a:r>
              <a:rPr lang="en-US" dirty="0"/>
              <a:t>Strategies for effective results:</a:t>
            </a:r>
          </a:p>
          <a:p>
            <a:pPr lvl="1"/>
            <a:r>
              <a:rPr lang="en-US" dirty="0"/>
              <a:t>Business Process Analysis (BPA)</a:t>
            </a:r>
          </a:p>
          <a:p>
            <a:pPr lvl="1"/>
            <a:r>
              <a:rPr lang="en-US" dirty="0"/>
              <a:t>Business Process Improvement (BPI)</a:t>
            </a:r>
          </a:p>
          <a:p>
            <a:pPr lvl="1"/>
            <a:r>
              <a:rPr lang="en-US" dirty="0"/>
              <a:t>Business Process Reengineering (BPR)</a:t>
            </a:r>
          </a:p>
        </p:txBody>
      </p:sp>
    </p:spTree>
    <p:extLst>
      <p:ext uri="{BB962C8B-B14F-4D97-AF65-F5344CB8AC3E}">
        <p14:creationId xmlns:p14="http://schemas.microsoft.com/office/powerpoint/2010/main" val="52377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a:t>Determining Requirements</a:t>
            </a:r>
          </a:p>
        </p:txBody>
      </p:sp>
      <p:sp>
        <p:nvSpPr>
          <p:cNvPr id="21507" name="Content Placeholder 2"/>
          <p:cNvSpPr>
            <a:spLocks noGrp="1"/>
          </p:cNvSpPr>
          <p:nvPr>
            <p:ph idx="1"/>
          </p:nvPr>
        </p:nvSpPr>
        <p:spPr/>
        <p:txBody>
          <a:bodyPr/>
          <a:lstStyle/>
          <a:p>
            <a:r>
              <a:rPr lang="en-US" dirty="0"/>
              <a:t>Requirements are best determined by systems analysts </a:t>
            </a:r>
            <a:r>
              <a:rPr lang="en-US" b="1" i="1" dirty="0"/>
              <a:t>and</a:t>
            </a:r>
            <a:r>
              <a:rPr lang="en-US" dirty="0"/>
              <a:t> business people together</a:t>
            </a:r>
          </a:p>
          <a:p>
            <a:pPr>
              <a:spcBef>
                <a:spcPts val="600"/>
              </a:spcBef>
            </a:pPr>
            <a:r>
              <a:rPr lang="en-US" dirty="0"/>
              <a:t>Strategies for analyzing the requirements</a:t>
            </a:r>
          </a:p>
          <a:p>
            <a:pPr lvl="1"/>
            <a:r>
              <a:rPr lang="en-US" sz="2000" dirty="0"/>
              <a:t>Business Process Analysis (BPA)</a:t>
            </a:r>
          </a:p>
          <a:p>
            <a:pPr lvl="1"/>
            <a:r>
              <a:rPr lang="en-US" sz="2000" dirty="0"/>
              <a:t>Business Process Improvement (BPI)</a:t>
            </a:r>
          </a:p>
          <a:p>
            <a:pPr lvl="1"/>
            <a:r>
              <a:rPr lang="en-US" sz="2000" dirty="0"/>
              <a:t>Business Process Reengineering (BPR)</a:t>
            </a:r>
          </a:p>
          <a:p>
            <a:pPr>
              <a:spcBef>
                <a:spcPts val="600"/>
              </a:spcBef>
            </a:pPr>
            <a:r>
              <a:rPr lang="en-US" dirty="0"/>
              <a:t>Techniques for identifying requirements</a:t>
            </a:r>
          </a:p>
          <a:p>
            <a:pPr lvl="1"/>
            <a:r>
              <a:rPr lang="en-US" dirty="0"/>
              <a:t>Interviews, questionnaires and/or observation</a:t>
            </a:r>
          </a:p>
          <a:p>
            <a:pPr lvl="1"/>
            <a:r>
              <a:rPr lang="en-US" dirty="0"/>
              <a:t>Joint application development (JAD)</a:t>
            </a:r>
          </a:p>
          <a:p>
            <a:pPr lvl="1"/>
            <a:r>
              <a:rPr lang="en-US" dirty="0"/>
              <a:t>Document analysis</a:t>
            </a:r>
          </a:p>
        </p:txBody>
      </p:sp>
    </p:spTree>
    <p:extLst>
      <p:ext uri="{BB962C8B-B14F-4D97-AF65-F5344CB8AC3E}">
        <p14:creationId xmlns:p14="http://schemas.microsoft.com/office/powerpoint/2010/main" val="30938498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4892</TotalTime>
  <Words>4050</Words>
  <Application>Microsoft Office PowerPoint</Application>
  <PresentationFormat>Widescreen</PresentationFormat>
  <Paragraphs>734</Paragraphs>
  <Slides>70</Slides>
  <Notes>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70</vt:i4>
      </vt:variant>
    </vt:vector>
  </HeadingPairs>
  <TitlesOfParts>
    <vt:vector size="82" baseType="lpstr">
      <vt:lpstr>Arial</vt:lpstr>
      <vt:lpstr>Calibri</vt:lpstr>
      <vt:lpstr>Calibri Light</vt:lpstr>
      <vt:lpstr>Candara</vt:lpstr>
      <vt:lpstr>Gill Sans SemiBold</vt:lpstr>
      <vt:lpstr>Helvetica</vt:lpstr>
      <vt:lpstr>Tahoma</vt:lpstr>
      <vt:lpstr>Times New Roman</vt:lpstr>
      <vt:lpstr>Verdana</vt:lpstr>
      <vt:lpstr>Wingdings</vt:lpstr>
      <vt:lpstr>Office Theme</vt:lpstr>
      <vt:lpstr>1_Office Theme</vt:lpstr>
      <vt:lpstr>SYSTEMS ANALYSIS AND DESIGN</vt:lpstr>
      <vt:lpstr>Requirements modeling</vt:lpstr>
      <vt:lpstr>Software Development Activities</vt:lpstr>
      <vt:lpstr>Requirement</vt:lpstr>
      <vt:lpstr>Requirements Determination</vt:lpstr>
      <vt:lpstr>Nonfunctional Requirements</vt:lpstr>
      <vt:lpstr>Requirements Definition</vt:lpstr>
      <vt:lpstr>Determining Requirements</vt:lpstr>
      <vt:lpstr>Determining Requirements</vt:lpstr>
      <vt:lpstr>Creating a Requirements Definition</vt:lpstr>
      <vt:lpstr>Problems in Requirements Determination</vt:lpstr>
      <vt:lpstr>Requirements Analysis Strategies</vt:lpstr>
      <vt:lpstr>Business Process Automation</vt:lpstr>
      <vt:lpstr>Business Process Improvement</vt:lpstr>
      <vt:lpstr>Business Process Reengineering</vt:lpstr>
      <vt:lpstr>Selecting An Appropriate Strategy</vt:lpstr>
      <vt:lpstr>Requirements Gathering Techniques</vt:lpstr>
      <vt:lpstr>Interviews</vt:lpstr>
      <vt:lpstr>Question Types</vt:lpstr>
      <vt:lpstr>Interviewing Strategies</vt:lpstr>
      <vt:lpstr>Post-Interview</vt:lpstr>
      <vt:lpstr>Joint Application Development (JAD)</vt:lpstr>
      <vt:lpstr>Questionnaires</vt:lpstr>
      <vt:lpstr>Questionnaire Steps</vt:lpstr>
      <vt:lpstr>Good Questionnaire Design</vt:lpstr>
      <vt:lpstr>Document Analysis</vt:lpstr>
      <vt:lpstr>Observation</vt:lpstr>
      <vt:lpstr>Requirements-Gathering Techniques Compared</vt:lpstr>
      <vt:lpstr>Alternative Techniques</vt:lpstr>
      <vt:lpstr>The System Proposal</vt:lpstr>
      <vt:lpstr>System Proposal Template</vt:lpstr>
      <vt:lpstr>Views</vt:lpstr>
      <vt:lpstr>Use-case diagram</vt:lpstr>
      <vt:lpstr>User-centred design</vt:lpstr>
      <vt:lpstr>Interest of user-centred design</vt:lpstr>
      <vt:lpstr>Determining users’ characteristics</vt:lpstr>
      <vt:lpstr>Use-case diagrams</vt:lpstr>
      <vt:lpstr>System</vt:lpstr>
      <vt:lpstr>Use-case</vt:lpstr>
      <vt:lpstr>Use-case</vt:lpstr>
      <vt:lpstr>Use-case</vt:lpstr>
      <vt:lpstr>Use-case</vt:lpstr>
      <vt:lpstr>Use-case</vt:lpstr>
      <vt:lpstr>Actors</vt:lpstr>
      <vt:lpstr>Actors</vt:lpstr>
      <vt:lpstr>Actors</vt:lpstr>
      <vt:lpstr>Relations between the actors</vt:lpstr>
      <vt:lpstr>Use-case specification</vt:lpstr>
      <vt:lpstr>Use-case specification</vt:lpstr>
      <vt:lpstr>Use-case specification</vt:lpstr>
      <vt:lpstr>Use-case specification</vt:lpstr>
      <vt:lpstr>Use-case specification</vt:lpstr>
      <vt:lpstr>Use-case specification</vt:lpstr>
      <vt:lpstr>Use-cases identification techniques</vt:lpstr>
      <vt:lpstr>Use-cases identification techniques</vt:lpstr>
      <vt:lpstr>Relationships between use-cases</vt:lpstr>
      <vt:lpstr>Relationships between use-cases</vt:lpstr>
      <vt:lpstr>Relationships between use-cases</vt:lpstr>
      <vt:lpstr>Relationships between use-cases</vt:lpstr>
      <vt:lpstr>Relationships between use-cases</vt:lpstr>
      <vt:lpstr>Relationships between use-cases</vt:lpstr>
      <vt:lpstr>Building use-case diagrams</vt:lpstr>
      <vt:lpstr>Classification of use-cases</vt:lpstr>
      <vt:lpstr>Example</vt:lpstr>
      <vt:lpstr>Example</vt:lpstr>
      <vt:lpstr>Example</vt:lpstr>
      <vt:lpstr>Example</vt:lpstr>
      <vt:lpstr>Example</vt:lpstr>
      <vt:lpstr>Project</vt:lpstr>
      <vt:lpstr>Project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SYSTEMS ANALYSIS AND DESIGN</dc:title>
  <dc:creator>Toan Le</dc:creator>
  <cp:lastModifiedBy>TUAN NGUYEN</cp:lastModifiedBy>
  <cp:revision>109</cp:revision>
  <dcterms:created xsi:type="dcterms:W3CDTF">2020-05-27T05:21:30Z</dcterms:created>
  <dcterms:modified xsi:type="dcterms:W3CDTF">2021-08-31T05:51:21Z</dcterms:modified>
</cp:coreProperties>
</file>

<file path=docProps/thumbnail.jpeg>
</file>